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73" r:id="rId2"/>
    <p:sldId id="266" r:id="rId3"/>
    <p:sldId id="259" r:id="rId4"/>
    <p:sldId id="274" r:id="rId5"/>
    <p:sldId id="275" r:id="rId6"/>
    <p:sldId id="277" r:id="rId7"/>
    <p:sldId id="279" r:id="rId8"/>
    <p:sldId id="289" r:id="rId9"/>
    <p:sldId id="287" r:id="rId10"/>
    <p:sldId id="290" r:id="rId11"/>
    <p:sldId id="300" r:id="rId12"/>
    <p:sldId id="262" r:id="rId13"/>
    <p:sldId id="280" r:id="rId14"/>
    <p:sldId id="291" r:id="rId15"/>
    <p:sldId id="293" r:id="rId16"/>
    <p:sldId id="264" r:id="rId17"/>
    <p:sldId id="278" r:id="rId18"/>
    <p:sldId id="282" r:id="rId19"/>
    <p:sldId id="294" r:id="rId20"/>
    <p:sldId id="295" r:id="rId21"/>
    <p:sldId id="263" r:id="rId22"/>
    <p:sldId id="258" r:id="rId23"/>
    <p:sldId id="296" r:id="rId24"/>
    <p:sldId id="297" r:id="rId25"/>
    <p:sldId id="261" r:id="rId26"/>
    <p:sldId id="298" r:id="rId27"/>
    <p:sldId id="299" r:id="rId28"/>
    <p:sldId id="260"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4F0A1E2-9F0F-4A05-8A03-62058ED41A03}">
          <p14:sldIdLst>
            <p14:sldId id="273"/>
            <p14:sldId id="266"/>
          </p14:sldIdLst>
        </p14:section>
        <p14:section name="Part1" id="{8FF8D5AD-3DCA-43FE-9791-C6FAC8D660A5}">
          <p14:sldIdLst>
            <p14:sldId id="259"/>
            <p14:sldId id="274"/>
            <p14:sldId id="275"/>
            <p14:sldId id="277"/>
            <p14:sldId id="279"/>
            <p14:sldId id="289"/>
            <p14:sldId id="287"/>
            <p14:sldId id="290"/>
            <p14:sldId id="300"/>
          </p14:sldIdLst>
        </p14:section>
        <p14:section name="Part2" id="{FB878E32-7911-4C7C-B4B6-56DA70D21C4C}">
          <p14:sldIdLst>
            <p14:sldId id="262"/>
            <p14:sldId id="280"/>
            <p14:sldId id="291"/>
            <p14:sldId id="293"/>
          </p14:sldIdLst>
        </p14:section>
        <p14:section name="Part3" id="{49EFC933-91A8-4709-91C9-3CE1190D794F}">
          <p14:sldIdLst>
            <p14:sldId id="264"/>
            <p14:sldId id="278"/>
            <p14:sldId id="282"/>
            <p14:sldId id="294"/>
            <p14:sldId id="295"/>
          </p14:sldIdLst>
        </p14:section>
        <p14:section name="Part4" id="{AB2194E9-48B9-4436-AF45-15C453A8099D}">
          <p14:sldIdLst>
            <p14:sldId id="263"/>
            <p14:sldId id="258"/>
            <p14:sldId id="296"/>
            <p14:sldId id="297"/>
            <p14:sldId id="261"/>
            <p14:sldId id="298"/>
            <p14:sldId id="29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C5B"/>
    <a:srgbClr val="0DC0FF"/>
    <a:srgbClr val="ECB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92336" autoAdjust="0"/>
  </p:normalViewPr>
  <p:slideViewPr>
    <p:cSldViewPr snapToGrid="0">
      <p:cViewPr varScale="1">
        <p:scale>
          <a:sx n="100" d="100"/>
          <a:sy n="100" d="100"/>
        </p:scale>
        <p:origin x="8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8100F-3EE6-4776-938D-0AC9847314FB}" type="datetimeFigureOut">
              <a:rPr lang="zh-CN" altLang="en-US" smtClean="0"/>
              <a:t>2021/11/14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5C0FC-1C81-4B0D-B1A1-4B56DF1BB80B}" type="slidenum">
              <a:rPr lang="zh-CN" altLang="en-US" smtClean="0"/>
              <a:t>‹#›</a:t>
            </a:fld>
            <a:endParaRPr lang="zh-CN" altLang="en-US"/>
          </a:p>
        </p:txBody>
      </p:sp>
    </p:spTree>
    <p:extLst>
      <p:ext uri="{BB962C8B-B14F-4D97-AF65-F5344CB8AC3E}">
        <p14:creationId xmlns:p14="http://schemas.microsoft.com/office/powerpoint/2010/main" val="750065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282D8AF-3F88-4EEE-BCA2-6FC35AE1FB7B}" type="datetime1">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195838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0F23F5A-AB0E-4904-A42F-C57951223D29}" type="datetime1">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972085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4B92991-BF82-4537-AB23-9582E5ECC85F}" type="datetime1">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2784324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8178EF8-EEC0-440C-B8B0-288B111C87A0}" type="datetime1">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418206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A7BBFCC7-4EA6-477E-829A-A8A2D7485567}" type="datetime1">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128652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CC45E48-8FCB-4F49-AA9F-C74243FC4A7D}" type="datetime1">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2058009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E6C6F97-43B7-4549-A2CE-C511AD1378FF}" type="datetime1">
              <a:rPr lang="zh-CN" altLang="en-US" smtClean="0"/>
              <a:t>2021/11/14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2043031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74BEA2D-48DE-48AA-A4FD-95160AEA927F}" type="datetime1">
              <a:rPr lang="zh-CN" altLang="en-US" smtClean="0"/>
              <a:t>2021/11/14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3608466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62E49D-8232-4222-9310-9D19BEF9507F}" type="datetime1">
              <a:rPr lang="zh-CN" altLang="en-US" smtClean="0"/>
              <a:t>2021/11/14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958899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A9D8D25-40B0-4656-970A-1EA15AB49C11}" type="datetime1">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237064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085329E-FA28-4B47-8749-4957C9E2F80F}" type="datetime1">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3117113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FCE8B-720C-4B8E-BBAB-4803D9836412}" type="datetime1">
              <a:rPr lang="zh-CN" altLang="en-US" smtClean="0"/>
              <a:t>2021/11/14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18C10-B2CB-4B67-9979-440AC762AE39}" type="slidenum">
              <a:rPr lang="zh-CN" altLang="en-US" smtClean="0"/>
              <a:t>‹#›</a:t>
            </a:fld>
            <a:endParaRPr lang="zh-CN" altLang="en-US"/>
          </a:p>
        </p:txBody>
      </p:sp>
    </p:spTree>
    <p:extLst>
      <p:ext uri="{BB962C8B-B14F-4D97-AF65-F5344CB8AC3E}">
        <p14:creationId xmlns:p14="http://schemas.microsoft.com/office/powerpoint/2010/main" val="2922145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1.xml"/><Relationship Id="rId6" Type="http://schemas.openxmlformats.org/officeDocument/2006/relationships/image" Target="../media/image20.tmp"/><Relationship Id="rId5" Type="http://schemas.openxmlformats.org/officeDocument/2006/relationships/image" Target="../media/image19.tmp"/><Relationship Id="rId4" Type="http://schemas.openxmlformats.org/officeDocument/2006/relationships/image" Target="../media/image18.tm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tmp"/><Relationship Id="rId4" Type="http://schemas.openxmlformats.org/officeDocument/2006/relationships/image" Target="../media/image24.tmp"/></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1.xml"/><Relationship Id="rId5" Type="http://schemas.openxmlformats.org/officeDocument/2006/relationships/image" Target="../media/image29.tmp"/><Relationship Id="rId4" Type="http://schemas.openxmlformats.org/officeDocument/2006/relationships/image" Target="../media/image28.tm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tmp"/><Relationship Id="rId4" Type="http://schemas.openxmlformats.org/officeDocument/2006/relationships/image" Target="../media/image30.tm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tm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tmp"/></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tm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tmp"/><Relationship Id="rId5" Type="http://schemas.openxmlformats.org/officeDocument/2006/relationships/image" Target="../media/image36.tmp"/><Relationship Id="rId4" Type="http://schemas.openxmlformats.org/officeDocument/2006/relationships/image" Target="../media/image35.tm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tmp"/><Relationship Id="rId4" Type="http://schemas.openxmlformats.org/officeDocument/2006/relationships/image" Target="../media/image39.tmp"/></Relationships>
</file>

<file path=ppt/slides/_rels/slide25.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4.tmp"/><Relationship Id="rId4" Type="http://schemas.openxmlformats.org/officeDocument/2006/relationships/image" Target="../media/image43.tm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6.tmp"/><Relationship Id="rId4" Type="http://schemas.openxmlformats.org/officeDocument/2006/relationships/image" Target="../media/image45.tm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tm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tmp"/><Relationship Id="rId3" Type="http://schemas.openxmlformats.org/officeDocument/2006/relationships/image" Target="../media/image2.png"/><Relationship Id="rId7" Type="http://schemas.openxmlformats.org/officeDocument/2006/relationships/image" Target="../media/image13.tm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
        <p:nvSpPr>
          <p:cNvPr id="7" name="文本框 6"/>
          <p:cNvSpPr txBox="1"/>
          <p:nvPr/>
        </p:nvSpPr>
        <p:spPr>
          <a:xfrm>
            <a:off x="503253" y="3466708"/>
            <a:ext cx="6114363" cy="3118162"/>
          </a:xfrm>
          <a:prstGeom prst="rect">
            <a:avLst/>
          </a:prstGeom>
          <a:solidFill>
            <a:schemeClr val="accent5">
              <a:alpha val="40000"/>
            </a:schemeClr>
          </a:solidFill>
        </p:spPr>
        <p:txBody>
          <a:bodyPr wrap="square" rtlCol="0">
            <a:spAutoFit/>
          </a:bodyPr>
          <a:lstStyle/>
          <a:p>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4" name="文本框 3"/>
          <p:cNvSpPr txBox="1"/>
          <p:nvPr/>
        </p:nvSpPr>
        <p:spPr>
          <a:xfrm>
            <a:off x="802338" y="3733015"/>
            <a:ext cx="5745484" cy="2154436"/>
          </a:xfrm>
          <a:prstGeom prst="rect">
            <a:avLst/>
          </a:prstGeom>
          <a:noFill/>
        </p:spPr>
        <p:txBody>
          <a:bodyPr wrap="none" rtlCol="0">
            <a:spAutoFit/>
          </a:bodyPr>
          <a:lstStyle/>
          <a:p>
            <a:r>
              <a:rPr lang="en-US" b="1" u="sng" dirty="0" smtClean="0">
                <a:solidFill>
                  <a:schemeClr val="bg1"/>
                </a:solidFill>
              </a:rPr>
              <a:t>CAPSTONE PROJECT</a:t>
            </a:r>
          </a:p>
          <a:p>
            <a:endParaRPr lang="en-US" dirty="0" smtClean="0">
              <a:solidFill>
                <a:schemeClr val="bg1"/>
              </a:solidFill>
            </a:endParaRPr>
          </a:p>
          <a:p>
            <a:r>
              <a:rPr lang="en-US" b="1" dirty="0" smtClean="0">
                <a:solidFill>
                  <a:srgbClr val="E31C5B"/>
                </a:solidFill>
              </a:rPr>
              <a:t>Airbnb App User Churn Comprehensive Analysis</a:t>
            </a:r>
          </a:p>
          <a:p>
            <a:pPr marL="285750" indent="-285750">
              <a:buFont typeface="Arial" panose="020B0604020202020204" pitchFamily="34" charset="0"/>
              <a:buChar char="•"/>
            </a:pPr>
            <a:r>
              <a:rPr lang="en-US" altLang="zh-CN" sz="1600" dirty="0" smtClean="0">
                <a:solidFill>
                  <a:schemeClr val="bg1"/>
                </a:solidFill>
              </a:rPr>
              <a:t>Project Workflow</a:t>
            </a:r>
          </a:p>
          <a:p>
            <a:pPr marL="285750" indent="-285750">
              <a:buFont typeface="Arial" panose="020B0604020202020204" pitchFamily="34" charset="0"/>
              <a:buChar char="•"/>
            </a:pPr>
            <a:r>
              <a:rPr lang="en-US" altLang="zh-CN" sz="1600" dirty="0" smtClean="0">
                <a:solidFill>
                  <a:schemeClr val="bg1"/>
                </a:solidFill>
              </a:rPr>
              <a:t>Data </a:t>
            </a:r>
            <a:r>
              <a:rPr lang="en-US" altLang="zh-CN" sz="1600" dirty="0">
                <a:solidFill>
                  <a:schemeClr val="bg1"/>
                </a:solidFill>
              </a:rPr>
              <a:t>Wrangling &amp; Feature </a:t>
            </a:r>
            <a:r>
              <a:rPr lang="en-US" altLang="zh-CN" sz="1600" dirty="0" smtClean="0">
                <a:solidFill>
                  <a:schemeClr val="bg1"/>
                </a:solidFill>
              </a:rPr>
              <a:t>Selection</a:t>
            </a:r>
          </a:p>
          <a:p>
            <a:pPr marL="285750" indent="-285750">
              <a:buFont typeface="Arial" panose="020B0604020202020204" pitchFamily="34" charset="0"/>
              <a:buChar char="•"/>
            </a:pPr>
            <a:r>
              <a:rPr lang="en-US" altLang="zh-CN" sz="1600" dirty="0">
                <a:solidFill>
                  <a:schemeClr val="bg1"/>
                </a:solidFill>
              </a:rPr>
              <a:t>Random Forest Forecasting - Customer Conversion </a:t>
            </a:r>
            <a:r>
              <a:rPr lang="en-US" altLang="zh-CN" sz="1600" dirty="0" smtClean="0">
                <a:solidFill>
                  <a:schemeClr val="bg1"/>
                </a:solidFill>
              </a:rPr>
              <a:t>Analysis</a:t>
            </a:r>
          </a:p>
          <a:p>
            <a:pPr marL="285750" indent="-285750">
              <a:buFont typeface="Arial" panose="020B0604020202020204" pitchFamily="34" charset="0"/>
              <a:buChar char="•"/>
            </a:pPr>
            <a:r>
              <a:rPr lang="en-US" altLang="zh-CN" sz="1600" dirty="0">
                <a:solidFill>
                  <a:schemeClr val="bg1"/>
                </a:solidFill>
              </a:rPr>
              <a:t>Logistic Regression - Customer Churn Prediction </a:t>
            </a:r>
            <a:r>
              <a:rPr lang="en-US" altLang="zh-CN" sz="1600" dirty="0" smtClean="0">
                <a:solidFill>
                  <a:schemeClr val="bg1"/>
                </a:solidFill>
              </a:rPr>
              <a:t>Analysis</a:t>
            </a:r>
          </a:p>
          <a:p>
            <a:pPr marL="285750" indent="-285750">
              <a:buFont typeface="Arial" panose="020B0604020202020204" pitchFamily="34" charset="0"/>
              <a:buChar char="•"/>
            </a:pPr>
            <a:r>
              <a:rPr lang="en-US" altLang="zh-CN" sz="1600" dirty="0">
                <a:solidFill>
                  <a:schemeClr val="bg1"/>
                </a:solidFill>
              </a:rPr>
              <a:t>RFM Modeling (K-Means) - Customer Value </a:t>
            </a:r>
            <a:r>
              <a:rPr lang="en-US" altLang="zh-CN" sz="1600" dirty="0" smtClean="0">
                <a:solidFill>
                  <a:schemeClr val="bg1"/>
                </a:solidFill>
              </a:rPr>
              <a:t>Analysis</a:t>
            </a:r>
            <a:endParaRPr lang="en-US" altLang="zh-CN" sz="1600" dirty="0">
              <a:solidFill>
                <a:schemeClr val="bg1"/>
              </a:solidFill>
            </a:endParaRPr>
          </a:p>
        </p:txBody>
      </p:sp>
    </p:spTree>
    <p:extLst>
      <p:ext uri="{BB962C8B-B14F-4D97-AF65-F5344CB8AC3E}">
        <p14:creationId xmlns:p14="http://schemas.microsoft.com/office/powerpoint/2010/main" val="3494801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1"/>
            <a:ext cx="114299" cy="1085851"/>
          </a:xfrm>
          <a:prstGeom prst="rect">
            <a:avLst/>
          </a:prstGeom>
          <a:solidFill>
            <a:srgbClr val="E31C5B">
              <a:alpha val="50000"/>
            </a:srgbClr>
          </a:solidFill>
        </p:spPr>
        <p:txBody>
          <a:bodyPr wrap="square" rtlCol="0">
            <a:spAutoFit/>
          </a:bodyPr>
          <a:lstStyle>
            <a:defPPr>
              <a:defRPr lang="zh-CN"/>
            </a:defPPr>
          </a:lstStyle>
          <a:p>
            <a:endParaRPr lang="zh-CN" altLang="en-US" dirty="0"/>
          </a:p>
        </p:txBody>
      </p:sp>
      <p:sp>
        <p:nvSpPr>
          <p:cNvPr id="6" name="文本框 5"/>
          <p:cNvSpPr txBox="1"/>
          <p:nvPr/>
        </p:nvSpPr>
        <p:spPr>
          <a:xfrm>
            <a:off x="114300" y="-1"/>
            <a:ext cx="5387562" cy="954107"/>
          </a:xfrm>
          <a:prstGeom prst="rect">
            <a:avLst/>
          </a:prstGeom>
          <a:noFill/>
        </p:spPr>
        <p:txBody>
          <a:bodyPr wrap="square" rtlCol="0">
            <a:spAutoFit/>
          </a:bodyPr>
          <a:lstStyle/>
          <a:p>
            <a:r>
              <a:rPr lang="en-US" altLang="zh-CN" sz="3600" b="1" dirty="0" smtClean="0"/>
              <a:t>Feature Engineering</a:t>
            </a:r>
          </a:p>
          <a:p>
            <a:r>
              <a:rPr lang="en-US" altLang="zh-CN" sz="2000" u="sng" dirty="0" smtClean="0"/>
              <a:t>Weight of Evidence Binning</a:t>
            </a:r>
            <a:endParaRPr lang="en-US" altLang="zh-CN" sz="2000" u="sng" dirty="0"/>
          </a:p>
        </p:txBody>
      </p:sp>
      <p:sp>
        <p:nvSpPr>
          <p:cNvPr id="13" name="文本框 12"/>
          <p:cNvSpPr txBox="1"/>
          <p:nvPr/>
        </p:nvSpPr>
        <p:spPr>
          <a:xfrm>
            <a:off x="1" y="1216823"/>
            <a:ext cx="12192000" cy="369332"/>
          </a:xfrm>
          <a:prstGeom prst="rect">
            <a:avLst/>
          </a:prstGeom>
          <a:solidFill>
            <a:srgbClr val="E31C5B">
              <a:alpha val="50000"/>
            </a:srgbClr>
          </a:solidFill>
        </p:spPr>
        <p:txBody>
          <a:bodyPr wrap="square" rtlCol="0">
            <a:spAutoFit/>
          </a:bodyPr>
          <a:lstStyle/>
          <a:p>
            <a:r>
              <a:rPr lang="en-US" altLang="zh-CN" b="1" dirty="0" smtClean="0">
                <a:solidFill>
                  <a:schemeClr val="bg1"/>
                </a:solidFill>
              </a:rPr>
              <a:t>       </a:t>
            </a:r>
            <a:endParaRPr lang="zh-CN" altLang="en-US" b="1" dirty="0">
              <a:solidFill>
                <a:schemeClr val="bg1"/>
              </a:solidFill>
            </a:endParaRPr>
          </a:p>
        </p:txBody>
      </p:sp>
      <p:sp>
        <p:nvSpPr>
          <p:cNvPr id="19" name="矩形 18"/>
          <p:cNvSpPr/>
          <p:nvPr/>
        </p:nvSpPr>
        <p:spPr>
          <a:xfrm>
            <a:off x="267321" y="1216823"/>
            <a:ext cx="2397885" cy="369332"/>
          </a:xfrm>
          <a:prstGeom prst="rect">
            <a:avLst/>
          </a:prstGeom>
        </p:spPr>
        <p:txBody>
          <a:bodyPr wrap="square">
            <a:spAutoFit/>
          </a:bodyPr>
          <a:lstStyle/>
          <a:p>
            <a:r>
              <a:rPr lang="en-US" b="1" dirty="0" err="1">
                <a:solidFill>
                  <a:schemeClr val="bg1"/>
                </a:solidFill>
              </a:rPr>
              <a:t>visitnum_oneyear</a:t>
            </a:r>
            <a:endParaRPr lang="en-US" b="1" dirty="0">
              <a:solidFill>
                <a:schemeClr val="bg1"/>
              </a:solidFill>
            </a:endParaRPr>
          </a:p>
        </p:txBody>
      </p:sp>
      <p:sp>
        <p:nvSpPr>
          <p:cNvPr id="21" name="矩形 20"/>
          <p:cNvSpPr/>
          <p:nvPr/>
        </p:nvSpPr>
        <p:spPr>
          <a:xfrm>
            <a:off x="3350449" y="1216823"/>
            <a:ext cx="319318" cy="369332"/>
          </a:xfrm>
          <a:prstGeom prst="rect">
            <a:avLst/>
          </a:prstGeom>
        </p:spPr>
        <p:txBody>
          <a:bodyPr wrap="none">
            <a:spAutoFit/>
          </a:bodyPr>
          <a:lstStyle/>
          <a:p>
            <a:r>
              <a:rPr lang="en-US" b="1" dirty="0">
                <a:solidFill>
                  <a:schemeClr val="bg1"/>
                </a:solidFill>
              </a:rPr>
              <a:t>h</a:t>
            </a:r>
          </a:p>
        </p:txBody>
      </p:sp>
      <p:pic>
        <p:nvPicPr>
          <p:cNvPr id="24" name="图片 2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28" y="1687315"/>
            <a:ext cx="2253219" cy="2251865"/>
          </a:xfrm>
          <a:prstGeom prst="rect">
            <a:avLst/>
          </a:prstGeom>
        </p:spPr>
      </p:pic>
      <p:pic>
        <p:nvPicPr>
          <p:cNvPr id="25" name="图片 2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846" y="1687315"/>
            <a:ext cx="2111245" cy="2124786"/>
          </a:xfrm>
          <a:prstGeom prst="rect">
            <a:avLst/>
          </a:prstGeom>
        </p:spPr>
      </p:pic>
      <p:sp>
        <p:nvSpPr>
          <p:cNvPr id="27" name="矩形 26"/>
          <p:cNvSpPr/>
          <p:nvPr/>
        </p:nvSpPr>
        <p:spPr>
          <a:xfrm>
            <a:off x="2422606" y="3939180"/>
            <a:ext cx="2143125" cy="1569660"/>
          </a:xfrm>
          <a:prstGeom prst="rect">
            <a:avLst/>
          </a:prstGeom>
        </p:spPr>
        <p:txBody>
          <a:bodyPr wrap="square">
            <a:spAutoFit/>
          </a:bodyPr>
          <a:lstStyle/>
          <a:p>
            <a:pPr marL="171450" lvl="0" indent="-1714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The app has no good retention until 6:30 PM</a:t>
            </a:r>
          </a:p>
          <a:p>
            <a:pPr lvl="0"/>
            <a:endParaRPr lang="en-US" sz="1200" dirty="0" smtClean="0">
              <a:solidFill>
                <a:prstClr val="black"/>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In the evening, the customer retention ramps up and peaks between 10:30 PM and 11 PM.</a:t>
            </a:r>
          </a:p>
          <a:p>
            <a:pPr lvl="0"/>
            <a:endParaRPr lang="en-US" sz="1200" dirty="0" smtClean="0">
              <a:solidFill>
                <a:prstClr val="black"/>
              </a:solidFill>
              <a:latin typeface="Arial" panose="020B0604020202020204" pitchFamily="34" charset="0"/>
              <a:cs typeface="Arial" panose="020B0604020202020204" pitchFamily="34" charset="0"/>
            </a:endParaRPr>
          </a:p>
        </p:txBody>
      </p:sp>
      <p:sp>
        <p:nvSpPr>
          <p:cNvPr id="28" name="矩形 27"/>
          <p:cNvSpPr/>
          <p:nvPr/>
        </p:nvSpPr>
        <p:spPr>
          <a:xfrm>
            <a:off x="236922" y="3882614"/>
            <a:ext cx="1985102" cy="2123658"/>
          </a:xfrm>
          <a:prstGeom prst="rect">
            <a:avLst/>
          </a:prstGeom>
        </p:spPr>
        <p:txBody>
          <a:bodyPr wrap="square">
            <a:spAutoFit/>
          </a:bodyPr>
          <a:lstStyle/>
          <a:p>
            <a:pPr marL="171450" lvl="0" indent="-171450">
              <a:buFont typeface="Arial" panose="020B0604020202020204" pitchFamily="34" charset="0"/>
              <a:buChar char="•"/>
            </a:pPr>
            <a:r>
              <a:rPr lang="en-US" sz="1200" dirty="0" smtClean="0">
                <a:latin typeface="Arial" panose="020B0604020202020204" pitchFamily="34" charset="0"/>
                <a:cs typeface="Arial" panose="020B0604020202020204" pitchFamily="34" charset="0"/>
              </a:rPr>
              <a:t>The retention fluctuates slightly with low number of visits within one year</a:t>
            </a:r>
          </a:p>
          <a:p>
            <a:pPr marL="171450" lvl="0" indent="-171450">
              <a:buFont typeface="Arial" panose="020B0604020202020204" pitchFamily="34" charset="0"/>
              <a:buChar char="•"/>
            </a:pPr>
            <a:endParaRPr lang="en-US" sz="1200" dirty="0" smtClean="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sz="1200" dirty="0" smtClean="0">
                <a:latin typeface="Arial" panose="020B0604020202020204" pitchFamily="34" charset="0"/>
                <a:cs typeface="Arial" panose="020B0604020202020204" pitchFamily="34" charset="0"/>
              </a:rPr>
              <a:t>Only </a:t>
            </a:r>
            <a:r>
              <a:rPr lang="en-US" sz="1200" dirty="0">
                <a:latin typeface="Arial" panose="020B0604020202020204" pitchFamily="34" charset="0"/>
                <a:cs typeface="Arial" panose="020B0604020202020204" pitchFamily="34" charset="0"/>
              </a:rPr>
              <a:t>when the number of visits reaches a certain level (more than 15,000), </a:t>
            </a:r>
            <a:r>
              <a:rPr lang="en-US" sz="1200" dirty="0" smtClean="0">
                <a:latin typeface="Arial" panose="020B0604020202020204" pitchFamily="34" charset="0"/>
                <a:cs typeface="Arial" panose="020B0604020202020204" pitchFamily="34" charset="0"/>
              </a:rPr>
              <a:t>the app gains significant customer retention </a:t>
            </a:r>
            <a:r>
              <a:rPr lang="en-US" sz="1200" dirty="0">
                <a:latin typeface="Arial" panose="020B0604020202020204" pitchFamily="34" charset="0"/>
                <a:cs typeface="Arial" panose="020B0604020202020204" pitchFamily="34" charset="0"/>
              </a:rPr>
              <a:t>and peaks </a:t>
            </a:r>
            <a:r>
              <a:rPr lang="en-US" sz="1200" dirty="0" smtClean="0">
                <a:latin typeface="Arial" panose="020B0604020202020204" pitchFamily="34" charset="0"/>
                <a:cs typeface="Arial" panose="020B0604020202020204" pitchFamily="34" charset="0"/>
              </a:rPr>
              <a:t>after 61,650</a:t>
            </a:r>
            <a:endParaRPr lang="en-US" sz="1200" dirty="0">
              <a:latin typeface="Arial" panose="020B0604020202020204" pitchFamily="34" charset="0"/>
              <a:cs typeface="Arial" panose="020B0604020202020204" pitchFamily="34" charset="0"/>
            </a:endParaRPr>
          </a:p>
        </p:txBody>
      </p:sp>
      <p:sp>
        <p:nvSpPr>
          <p:cNvPr id="30" name="矩形 29"/>
          <p:cNvSpPr/>
          <p:nvPr/>
        </p:nvSpPr>
        <p:spPr>
          <a:xfrm>
            <a:off x="5722109" y="1216823"/>
            <a:ext cx="378630" cy="369332"/>
          </a:xfrm>
          <a:prstGeom prst="rect">
            <a:avLst/>
          </a:prstGeom>
        </p:spPr>
        <p:txBody>
          <a:bodyPr wrap="none">
            <a:spAutoFit/>
          </a:bodyPr>
          <a:lstStyle/>
          <a:p>
            <a:r>
              <a:rPr lang="en-US" b="1" dirty="0" err="1" smtClean="0">
                <a:solidFill>
                  <a:schemeClr val="bg1"/>
                </a:solidFill>
              </a:rPr>
              <a:t>cr</a:t>
            </a:r>
            <a:endParaRPr lang="en-US" b="1" dirty="0">
              <a:solidFill>
                <a:schemeClr val="bg1"/>
              </a:solidFill>
            </a:endParaRPr>
          </a:p>
        </p:txBody>
      </p:sp>
      <p:pic>
        <p:nvPicPr>
          <p:cNvPr id="31" name="图片 3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390" y="1687315"/>
            <a:ext cx="2458926" cy="2170418"/>
          </a:xfrm>
          <a:prstGeom prst="rect">
            <a:avLst/>
          </a:prstGeom>
        </p:spPr>
      </p:pic>
      <p:sp>
        <p:nvSpPr>
          <p:cNvPr id="32" name="矩形 31"/>
          <p:cNvSpPr/>
          <p:nvPr/>
        </p:nvSpPr>
        <p:spPr>
          <a:xfrm>
            <a:off x="4766313" y="3939180"/>
            <a:ext cx="2143125" cy="2308324"/>
          </a:xfrm>
          <a:prstGeom prst="rect">
            <a:avLst/>
          </a:prstGeom>
        </p:spPr>
        <p:txBody>
          <a:bodyPr wrap="square">
            <a:spAutoFit/>
          </a:bodyPr>
          <a:lstStyle/>
          <a:p>
            <a:pPr marL="171450" lvl="0" indent="-1714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When conversion </a:t>
            </a:r>
            <a:r>
              <a:rPr lang="en-US" sz="1200" dirty="0">
                <a:solidFill>
                  <a:prstClr val="black"/>
                </a:solidFill>
                <a:latin typeface="Arial" panose="020B0604020202020204" pitchFamily="34" charset="0"/>
                <a:cs typeface="Arial" panose="020B0604020202020204" pitchFamily="34" charset="0"/>
              </a:rPr>
              <a:t>rate is less than 1.14%, users retain </a:t>
            </a:r>
            <a:r>
              <a:rPr lang="en-US" altLang="zh-CN" sz="1200" dirty="0" smtClean="0">
                <a:solidFill>
                  <a:prstClr val="black"/>
                </a:solidFill>
                <a:latin typeface="Arial" panose="020B0604020202020204" pitchFamily="34" charset="0"/>
                <a:cs typeface="Arial" panose="020B0604020202020204" pitchFamily="34" charset="0"/>
              </a:rPr>
              <a:t>relatively </a:t>
            </a:r>
            <a:r>
              <a:rPr lang="en-US" sz="1200" dirty="0" smtClean="0">
                <a:solidFill>
                  <a:prstClr val="black"/>
                </a:solidFill>
                <a:latin typeface="Arial" panose="020B0604020202020204" pitchFamily="34" charset="0"/>
                <a:cs typeface="Arial" panose="020B0604020202020204" pitchFamily="34" charset="0"/>
              </a:rPr>
              <a:t>more </a:t>
            </a:r>
            <a:r>
              <a:rPr lang="en-US" sz="1200" dirty="0">
                <a:solidFill>
                  <a:prstClr val="black"/>
                </a:solidFill>
                <a:latin typeface="Arial" panose="020B0604020202020204" pitchFamily="34" charset="0"/>
                <a:cs typeface="Arial" panose="020B0604020202020204" pitchFamily="34" charset="0"/>
              </a:rPr>
              <a:t>users. </a:t>
            </a:r>
            <a:endParaRPr lang="en-US" sz="1200" dirty="0" smtClean="0">
              <a:solidFill>
                <a:prstClr val="black"/>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endParaRPr lang="en-US" sz="1200" dirty="0">
              <a:solidFill>
                <a:prstClr val="black"/>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As conversion </a:t>
            </a:r>
            <a:r>
              <a:rPr lang="en-US" sz="1200" dirty="0">
                <a:solidFill>
                  <a:prstClr val="black"/>
                </a:solidFill>
                <a:latin typeface="Arial" panose="020B0604020202020204" pitchFamily="34" charset="0"/>
                <a:cs typeface="Arial" panose="020B0604020202020204" pitchFamily="34" charset="0"/>
              </a:rPr>
              <a:t>rate increases, </a:t>
            </a:r>
            <a:r>
              <a:rPr lang="en-US" sz="1200" dirty="0" smtClean="0">
                <a:solidFill>
                  <a:prstClr val="black"/>
                </a:solidFill>
                <a:latin typeface="Arial" panose="020B0604020202020204" pitchFamily="34" charset="0"/>
                <a:cs typeface="Arial" panose="020B0604020202020204" pitchFamily="34" charset="0"/>
              </a:rPr>
              <a:t>churn rate also increases</a:t>
            </a:r>
            <a:r>
              <a:rPr lang="en-US" sz="1200" dirty="0">
                <a:solidFill>
                  <a:prstClr val="black"/>
                </a:solidFill>
                <a:latin typeface="Arial" panose="020B0604020202020204" pitchFamily="34" charset="0"/>
                <a:cs typeface="Arial" panose="020B0604020202020204" pitchFamily="34" charset="0"/>
              </a:rPr>
              <a:t>, but it should be noted that </a:t>
            </a:r>
            <a:r>
              <a:rPr lang="en-US" sz="1200" dirty="0" smtClean="0">
                <a:solidFill>
                  <a:prstClr val="black"/>
                </a:solidFill>
                <a:latin typeface="Arial" panose="020B0604020202020204" pitchFamily="34" charset="0"/>
                <a:cs typeface="Arial" panose="020B0604020202020204" pitchFamily="34" charset="0"/>
              </a:rPr>
              <a:t>when conversion rate is over 1.89%, customer churn slowed down. </a:t>
            </a:r>
            <a:endParaRPr lang="en-US" sz="1200" dirty="0">
              <a:solidFill>
                <a:prstClr val="black"/>
              </a:solidFill>
              <a:latin typeface="Arial" panose="020B0604020202020204" pitchFamily="34" charset="0"/>
              <a:cs typeface="Arial" panose="020B0604020202020204" pitchFamily="34" charset="0"/>
            </a:endParaRPr>
          </a:p>
        </p:txBody>
      </p:sp>
      <p:sp>
        <p:nvSpPr>
          <p:cNvPr id="33" name="矩形 32"/>
          <p:cNvSpPr/>
          <p:nvPr/>
        </p:nvSpPr>
        <p:spPr>
          <a:xfrm>
            <a:off x="7857234" y="1203782"/>
            <a:ext cx="1289135" cy="369332"/>
          </a:xfrm>
          <a:prstGeom prst="rect">
            <a:avLst/>
          </a:prstGeom>
        </p:spPr>
        <p:txBody>
          <a:bodyPr wrap="none">
            <a:spAutoFit/>
          </a:bodyPr>
          <a:lstStyle/>
          <a:p>
            <a:r>
              <a:rPr lang="en-US" b="1" dirty="0" err="1">
                <a:solidFill>
                  <a:schemeClr val="bg1"/>
                </a:solidFill>
              </a:rPr>
              <a:t>cityorders</a:t>
            </a:r>
            <a:r>
              <a:rPr lang="en-US" b="1" dirty="0">
                <a:solidFill>
                  <a:schemeClr val="bg1"/>
                </a:solidFill>
              </a:rPr>
              <a:t> </a:t>
            </a:r>
          </a:p>
        </p:txBody>
      </p:sp>
      <p:pic>
        <p:nvPicPr>
          <p:cNvPr id="34" name="图片 3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7819" y="1664759"/>
            <a:ext cx="2420282" cy="2224433"/>
          </a:xfrm>
          <a:prstGeom prst="rect">
            <a:avLst/>
          </a:prstGeom>
        </p:spPr>
      </p:pic>
      <p:sp>
        <p:nvSpPr>
          <p:cNvPr id="35" name="矩形 34"/>
          <p:cNvSpPr/>
          <p:nvPr/>
        </p:nvSpPr>
        <p:spPr>
          <a:xfrm>
            <a:off x="7310602" y="3993879"/>
            <a:ext cx="2143125" cy="2123658"/>
          </a:xfrm>
          <a:prstGeom prst="rect">
            <a:avLst/>
          </a:prstGeom>
        </p:spPr>
        <p:txBody>
          <a:bodyPr wrap="square">
            <a:spAutoFit/>
          </a:bodyPr>
          <a:lstStyle/>
          <a:p>
            <a:pPr marL="171450" lvl="0" indent="-1714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For </a:t>
            </a:r>
            <a:r>
              <a:rPr lang="en-US" sz="1200" dirty="0" err="1" smtClean="0">
                <a:solidFill>
                  <a:prstClr val="black"/>
                </a:solidFill>
                <a:latin typeface="Arial" panose="020B0604020202020204" pitchFamily="34" charset="0"/>
                <a:cs typeface="Arial" panose="020B0604020202020204" pitchFamily="34" charset="0"/>
              </a:rPr>
              <a:t>cityorders</a:t>
            </a:r>
            <a:r>
              <a:rPr lang="en-US" sz="1200" dirty="0" smtClean="0">
                <a:solidFill>
                  <a:prstClr val="black"/>
                </a:solidFill>
                <a:latin typeface="Arial" panose="020B0604020202020204" pitchFamily="34" charset="0"/>
                <a:cs typeface="Arial" panose="020B0604020202020204" pitchFamily="34" charset="0"/>
              </a:rPr>
              <a:t> in </a:t>
            </a:r>
            <a:r>
              <a:rPr lang="en-US" sz="1200" dirty="0">
                <a:solidFill>
                  <a:prstClr val="black"/>
                </a:solidFill>
                <a:latin typeface="Arial" panose="020B0604020202020204" pitchFamily="34" charset="0"/>
                <a:cs typeface="Arial" panose="020B0604020202020204" pitchFamily="34" charset="0"/>
              </a:rPr>
              <a:t>the 5th box (</a:t>
            </a:r>
            <a:r>
              <a:rPr lang="en-US" sz="1200" dirty="0" smtClean="0">
                <a:solidFill>
                  <a:prstClr val="black"/>
                </a:solidFill>
                <a:latin typeface="Arial" panose="020B0604020202020204" pitchFamily="34" charset="0"/>
                <a:cs typeface="Arial" panose="020B0604020202020204" pitchFamily="34" charset="0"/>
              </a:rPr>
              <a:t>2.23, 2.293) interval, the app has best retention. </a:t>
            </a:r>
            <a:endParaRPr lang="en-US" sz="1200" dirty="0">
              <a:solidFill>
                <a:prstClr val="black"/>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endParaRPr lang="en-US" sz="1200" dirty="0">
              <a:solidFill>
                <a:prstClr val="black"/>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sz="1200" dirty="0">
                <a:solidFill>
                  <a:prstClr val="black"/>
                </a:solidFill>
                <a:latin typeface="Arial" panose="020B0604020202020204" pitchFamily="34" charset="0"/>
                <a:cs typeface="Arial" panose="020B0604020202020204" pitchFamily="34" charset="0"/>
              </a:rPr>
              <a:t>Except for box 5, the results of customer retention gradually decrease as the number of orders </a:t>
            </a:r>
            <a:r>
              <a:rPr lang="en-US" sz="1200" dirty="0" smtClean="0">
                <a:solidFill>
                  <a:prstClr val="black"/>
                </a:solidFill>
                <a:latin typeface="Arial" panose="020B0604020202020204" pitchFamily="34" charset="0"/>
                <a:cs typeface="Arial" panose="020B0604020202020204" pitchFamily="34" charset="0"/>
              </a:rPr>
              <a:t>submitted yesterday increases.</a:t>
            </a:r>
            <a:endParaRPr lang="en-US" sz="1200" dirty="0">
              <a:solidFill>
                <a:prstClr val="black"/>
              </a:solidFill>
              <a:latin typeface="Arial" panose="020B0604020202020204" pitchFamily="34" charset="0"/>
              <a:cs typeface="Arial" panose="020B0604020202020204" pitchFamily="34" charset="0"/>
            </a:endParaRPr>
          </a:p>
        </p:txBody>
      </p:sp>
      <p:pic>
        <p:nvPicPr>
          <p:cNvPr id="36" name="图片 35" descr="屏幕剪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00605" y="1687315"/>
            <a:ext cx="2532396" cy="2316762"/>
          </a:xfrm>
          <a:prstGeom prst="rect">
            <a:avLst/>
          </a:prstGeom>
        </p:spPr>
      </p:pic>
      <p:sp>
        <p:nvSpPr>
          <p:cNvPr id="37" name="矩形 36"/>
          <p:cNvSpPr/>
          <p:nvPr/>
        </p:nvSpPr>
        <p:spPr>
          <a:xfrm>
            <a:off x="9759724" y="3993879"/>
            <a:ext cx="2143125" cy="1384995"/>
          </a:xfrm>
          <a:prstGeom prst="rect">
            <a:avLst/>
          </a:prstGeom>
        </p:spPr>
        <p:txBody>
          <a:bodyPr wrap="square">
            <a:spAutoFit/>
          </a:bodyPr>
          <a:lstStyle/>
          <a:p>
            <a:pPr marL="171450" lvl="0" indent="-1714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For the </a:t>
            </a:r>
            <a:r>
              <a:rPr lang="en-US" sz="1200" dirty="0" err="1" smtClean="0">
                <a:solidFill>
                  <a:prstClr val="black"/>
                </a:solidFill>
                <a:latin typeface="Arial" panose="020B0604020202020204" pitchFamily="34" charset="0"/>
                <a:cs typeface="Arial" panose="020B0604020202020204" pitchFamily="34" charset="0"/>
              </a:rPr>
              <a:t>lasthtlordergap</a:t>
            </a:r>
            <a:r>
              <a:rPr lang="en-US" sz="1200" dirty="0" smtClean="0">
                <a:solidFill>
                  <a:prstClr val="black"/>
                </a:solidFill>
                <a:latin typeface="Arial" panose="020B0604020202020204" pitchFamily="34" charset="0"/>
                <a:cs typeface="Arial" panose="020B0604020202020204" pitchFamily="34" charset="0"/>
              </a:rPr>
              <a:t> interval </a:t>
            </a:r>
            <a:r>
              <a:rPr lang="en-US" sz="1200" dirty="0">
                <a:solidFill>
                  <a:prstClr val="black"/>
                </a:solidFill>
                <a:latin typeface="Arial" panose="020B0604020202020204" pitchFamily="34" charset="0"/>
                <a:cs typeface="Arial" panose="020B0604020202020204" pitchFamily="34" charset="0"/>
              </a:rPr>
              <a:t>of (2.5, </a:t>
            </a:r>
            <a:r>
              <a:rPr lang="en-US" sz="1200" dirty="0" smtClean="0">
                <a:solidFill>
                  <a:prstClr val="black"/>
                </a:solidFill>
                <a:latin typeface="Arial" panose="020B0604020202020204" pitchFamily="34" charset="0"/>
                <a:cs typeface="Arial" panose="020B0604020202020204" pitchFamily="34" charset="0"/>
              </a:rPr>
              <a:t>381.5), the app has most severe churn. </a:t>
            </a:r>
          </a:p>
          <a:p>
            <a:pPr marL="171450" lvl="0" indent="-171450">
              <a:buFont typeface="Arial" panose="020B0604020202020204" pitchFamily="34" charset="0"/>
              <a:buChar char="•"/>
            </a:pPr>
            <a:endParaRPr lang="en-US" sz="1200" dirty="0">
              <a:solidFill>
                <a:prstClr val="black"/>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As </a:t>
            </a:r>
            <a:r>
              <a:rPr lang="en-US" sz="1200" dirty="0">
                <a:solidFill>
                  <a:prstClr val="black"/>
                </a:solidFill>
                <a:latin typeface="Arial" panose="020B0604020202020204" pitchFamily="34" charset="0"/>
                <a:cs typeface="Arial" panose="020B0604020202020204" pitchFamily="34" charset="0"/>
              </a:rPr>
              <a:t>time goes by, the risk of </a:t>
            </a:r>
            <a:r>
              <a:rPr lang="en-US" sz="1200" dirty="0" smtClean="0">
                <a:solidFill>
                  <a:prstClr val="black"/>
                </a:solidFill>
                <a:latin typeface="Arial" panose="020B0604020202020204" pitchFamily="34" charset="0"/>
                <a:cs typeface="Arial" panose="020B0604020202020204" pitchFamily="34" charset="0"/>
              </a:rPr>
              <a:t>churn </a:t>
            </a:r>
            <a:r>
              <a:rPr lang="en-US" sz="1200" dirty="0">
                <a:solidFill>
                  <a:prstClr val="black"/>
                </a:solidFill>
                <a:latin typeface="Arial" panose="020B0604020202020204" pitchFamily="34" charset="0"/>
                <a:cs typeface="Arial" panose="020B0604020202020204" pitchFamily="34" charset="0"/>
              </a:rPr>
              <a:t>decreases. </a:t>
            </a:r>
            <a:endParaRPr lang="en-US" sz="1200" dirty="0" smtClean="0">
              <a:solidFill>
                <a:prstClr val="black"/>
              </a:solidFill>
              <a:latin typeface="Arial" panose="020B0604020202020204" pitchFamily="34" charset="0"/>
              <a:cs typeface="Arial" panose="020B0604020202020204" pitchFamily="34" charset="0"/>
            </a:endParaRPr>
          </a:p>
        </p:txBody>
      </p:sp>
      <p:sp>
        <p:nvSpPr>
          <p:cNvPr id="11" name="矩形 10"/>
          <p:cNvSpPr/>
          <p:nvPr/>
        </p:nvSpPr>
        <p:spPr>
          <a:xfrm>
            <a:off x="10078454" y="1216823"/>
            <a:ext cx="1797287" cy="369332"/>
          </a:xfrm>
          <a:prstGeom prst="rect">
            <a:avLst/>
          </a:prstGeom>
        </p:spPr>
        <p:txBody>
          <a:bodyPr wrap="none">
            <a:spAutoFit/>
          </a:bodyPr>
          <a:lstStyle/>
          <a:p>
            <a:r>
              <a:rPr lang="en-US" b="1" dirty="0" err="1">
                <a:solidFill>
                  <a:schemeClr val="bg1"/>
                </a:solidFill>
              </a:rPr>
              <a:t>lasthtlordergap</a:t>
            </a:r>
            <a:endParaRPr lang="en-US" b="1" dirty="0">
              <a:solidFill>
                <a:schemeClr val="bg1"/>
              </a:solidFill>
            </a:endParaRPr>
          </a:p>
        </p:txBody>
      </p:sp>
    </p:spTree>
    <p:extLst>
      <p:ext uri="{BB962C8B-B14F-4D97-AF65-F5344CB8AC3E}">
        <p14:creationId xmlns:p14="http://schemas.microsoft.com/office/powerpoint/2010/main" val="2700728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79795"/>
            <a:ext cx="12266215" cy="690127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6" name="文本框 5"/>
          <p:cNvSpPr txBox="1"/>
          <p:nvPr/>
        </p:nvSpPr>
        <p:spPr>
          <a:xfrm>
            <a:off x="1004053" y="433413"/>
            <a:ext cx="3225047" cy="5909310"/>
          </a:xfrm>
          <a:prstGeom prst="rect">
            <a:avLst/>
          </a:prstGeom>
          <a:solidFill>
            <a:schemeClr val="bg2">
              <a:lumMod val="25000"/>
              <a:alpha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1133064" y="562445"/>
            <a:ext cx="2967023" cy="4370427"/>
          </a:xfrm>
          <a:prstGeom prst="rect">
            <a:avLst/>
          </a:prstGeom>
        </p:spPr>
        <p:txBody>
          <a:bodyPr wrap="square">
            <a:spAutoFit/>
          </a:bodyPr>
          <a:lstStyle/>
          <a:p>
            <a:pPr lvl="0" algn="ctr"/>
            <a:r>
              <a:rPr lang="en-US" b="1" u="sng" dirty="0" smtClean="0">
                <a:solidFill>
                  <a:prstClr val="white"/>
                </a:solidFill>
              </a:rPr>
              <a:t>K</a:t>
            </a:r>
            <a:r>
              <a:rPr lang="en-US" altLang="zh-CN" b="1" u="sng" dirty="0" smtClean="0">
                <a:solidFill>
                  <a:prstClr val="white"/>
                </a:solidFill>
              </a:rPr>
              <a:t>ey Takeaways</a:t>
            </a:r>
          </a:p>
          <a:p>
            <a:pPr lvl="0" algn="ctr"/>
            <a:r>
              <a:rPr lang="en-US" altLang="zh-CN" b="1" u="sng" dirty="0" smtClean="0">
                <a:solidFill>
                  <a:prstClr val="white"/>
                </a:solidFill>
              </a:rPr>
              <a:t> for Churned </a:t>
            </a:r>
            <a:r>
              <a:rPr lang="en-US" altLang="zh-CN" b="1" u="sng" dirty="0">
                <a:solidFill>
                  <a:prstClr val="white"/>
                </a:solidFill>
              </a:rPr>
              <a:t>User </a:t>
            </a:r>
            <a:r>
              <a:rPr lang="en-US" altLang="zh-CN" b="1" u="sng" dirty="0" smtClean="0">
                <a:solidFill>
                  <a:prstClr val="white"/>
                </a:solidFill>
              </a:rPr>
              <a:t>Pattern Personas</a:t>
            </a:r>
            <a:endParaRPr lang="en-US" b="1" u="sng" dirty="0">
              <a:solidFill>
                <a:prstClr val="white"/>
              </a:solidFill>
            </a:endParaRPr>
          </a:p>
          <a:p>
            <a:pPr marL="285750" lvl="0" indent="-285750">
              <a:buFont typeface="Arial" panose="020B0604020202020204" pitchFamily="34" charset="0"/>
              <a:buChar char="•"/>
            </a:pPr>
            <a:endParaRPr lang="en-US" sz="1400" dirty="0" smtClean="0">
              <a:solidFill>
                <a:prstClr val="white"/>
              </a:solidFill>
            </a:endParaRPr>
          </a:p>
          <a:p>
            <a:pPr marL="285750" lvl="0" indent="-285750">
              <a:buFont typeface="Arial" panose="020B0604020202020204" pitchFamily="34" charset="0"/>
              <a:buChar char="•"/>
            </a:pPr>
            <a:r>
              <a:rPr lang="en-US" sz="1400" dirty="0" smtClean="0">
                <a:solidFill>
                  <a:prstClr val="white"/>
                </a:solidFill>
              </a:rPr>
              <a:t>The number of annual visit less than </a:t>
            </a:r>
            <a:r>
              <a:rPr lang="en-US" sz="1400" dirty="0" smtClean="0">
                <a:solidFill>
                  <a:srgbClr val="FF0000"/>
                </a:solidFill>
              </a:rPr>
              <a:t>15,000</a:t>
            </a:r>
            <a:r>
              <a:rPr lang="en-US" sz="1400" dirty="0" smtClean="0">
                <a:solidFill>
                  <a:prstClr val="white"/>
                </a:solidFill>
              </a:rPr>
              <a:t> clicks</a:t>
            </a:r>
          </a:p>
          <a:p>
            <a:pPr marL="285750" lvl="0" indent="-285750">
              <a:buFont typeface="Arial" panose="020B0604020202020204" pitchFamily="34" charset="0"/>
              <a:buChar char="•"/>
            </a:pPr>
            <a:endParaRPr lang="en-US" sz="1400" dirty="0" smtClean="0">
              <a:solidFill>
                <a:prstClr val="white"/>
              </a:solidFill>
            </a:endParaRPr>
          </a:p>
          <a:p>
            <a:pPr marL="285750" lvl="0" indent="-285750">
              <a:buFont typeface="Arial" panose="020B0604020202020204" pitchFamily="34" charset="0"/>
              <a:buChar char="•"/>
            </a:pPr>
            <a:r>
              <a:rPr lang="en-US" sz="1400" dirty="0" smtClean="0">
                <a:solidFill>
                  <a:prstClr val="white"/>
                </a:solidFill>
              </a:rPr>
              <a:t>With order numbers larger than </a:t>
            </a:r>
            <a:r>
              <a:rPr lang="en-US" sz="1400" dirty="0" smtClean="0">
                <a:solidFill>
                  <a:srgbClr val="FF0000"/>
                </a:solidFill>
              </a:rPr>
              <a:t>2.61</a:t>
            </a:r>
          </a:p>
          <a:p>
            <a:pPr marL="285750" lvl="0" indent="-285750">
              <a:buFont typeface="Arial" panose="020B0604020202020204" pitchFamily="34" charset="0"/>
              <a:buChar char="•"/>
            </a:pPr>
            <a:endParaRPr lang="en-US" sz="1400" dirty="0" smtClean="0">
              <a:solidFill>
                <a:prstClr val="white"/>
              </a:solidFill>
            </a:endParaRPr>
          </a:p>
          <a:p>
            <a:pPr marL="285750" lvl="0" indent="-285750">
              <a:buFont typeface="Arial" panose="020B0604020202020204" pitchFamily="34" charset="0"/>
              <a:buChar char="•"/>
            </a:pPr>
            <a:r>
              <a:rPr lang="en-US" sz="1400" dirty="0" smtClean="0">
                <a:solidFill>
                  <a:prstClr val="white"/>
                </a:solidFill>
              </a:rPr>
              <a:t>With </a:t>
            </a:r>
            <a:r>
              <a:rPr lang="en-US" sz="1400" dirty="0" smtClean="0">
                <a:solidFill>
                  <a:srgbClr val="FF0000"/>
                </a:solidFill>
              </a:rPr>
              <a:t>larger</a:t>
            </a:r>
            <a:r>
              <a:rPr lang="en-US" sz="1400" dirty="0" smtClean="0">
                <a:solidFill>
                  <a:prstClr val="white"/>
                </a:solidFill>
              </a:rPr>
              <a:t> consumption</a:t>
            </a:r>
          </a:p>
          <a:p>
            <a:pPr marL="285750" lvl="0" indent="-285750">
              <a:buFont typeface="Arial" panose="020B0604020202020204" pitchFamily="34" charset="0"/>
              <a:buChar char="•"/>
            </a:pPr>
            <a:endParaRPr lang="en-US" sz="1400" dirty="0" smtClean="0">
              <a:solidFill>
                <a:prstClr val="white"/>
              </a:solidFill>
            </a:endParaRPr>
          </a:p>
          <a:p>
            <a:pPr marL="285750" lvl="0" indent="-285750">
              <a:buFont typeface="Arial" panose="020B0604020202020204" pitchFamily="34" charset="0"/>
              <a:buChar char="•"/>
            </a:pPr>
            <a:r>
              <a:rPr lang="en-US" sz="1400" dirty="0" smtClean="0">
                <a:solidFill>
                  <a:prstClr val="white"/>
                </a:solidFill>
              </a:rPr>
              <a:t>Visit the app </a:t>
            </a:r>
            <a:r>
              <a:rPr lang="en-US" sz="1400" dirty="0" smtClean="0">
                <a:solidFill>
                  <a:srgbClr val="FF0000"/>
                </a:solidFill>
              </a:rPr>
              <a:t>in the morning</a:t>
            </a:r>
          </a:p>
          <a:p>
            <a:pPr marL="285750" lvl="0" indent="-285750">
              <a:buFont typeface="Arial" panose="020B0604020202020204" pitchFamily="34" charset="0"/>
              <a:buChar char="•"/>
            </a:pPr>
            <a:endParaRPr lang="en-US" sz="1400" dirty="0">
              <a:solidFill>
                <a:prstClr val="white"/>
              </a:solidFill>
            </a:endParaRPr>
          </a:p>
          <a:p>
            <a:pPr marL="285750" lvl="0" indent="-285750">
              <a:buFont typeface="Arial" panose="020B0604020202020204" pitchFamily="34" charset="0"/>
              <a:buChar char="•"/>
            </a:pPr>
            <a:r>
              <a:rPr lang="en-US" sz="1400" dirty="0" smtClean="0">
                <a:solidFill>
                  <a:srgbClr val="FF0000"/>
                </a:solidFill>
              </a:rPr>
              <a:t>Shorter gap </a:t>
            </a:r>
            <a:r>
              <a:rPr lang="en-US" sz="1400" dirty="0" smtClean="0">
                <a:solidFill>
                  <a:prstClr val="white"/>
                </a:solidFill>
              </a:rPr>
              <a:t>between visit time and arrival time</a:t>
            </a:r>
          </a:p>
          <a:p>
            <a:pPr marL="285750" lvl="0" indent="-285750">
              <a:buFont typeface="Arial" panose="020B0604020202020204" pitchFamily="34" charset="0"/>
              <a:buChar char="•"/>
            </a:pPr>
            <a:endParaRPr lang="en-US" sz="1400" dirty="0">
              <a:solidFill>
                <a:prstClr val="white"/>
              </a:solidFill>
            </a:endParaRPr>
          </a:p>
          <a:p>
            <a:pPr marL="285750" lvl="0" indent="-285750">
              <a:buFont typeface="Arial" panose="020B0604020202020204" pitchFamily="34" charset="0"/>
              <a:buChar char="•"/>
            </a:pPr>
            <a:r>
              <a:rPr lang="en-US" sz="1400" dirty="0" smtClean="0">
                <a:solidFill>
                  <a:prstClr val="white"/>
                </a:solidFill>
              </a:rPr>
              <a:t>With conversion rate </a:t>
            </a:r>
            <a:r>
              <a:rPr lang="en-US" sz="1400" dirty="0" smtClean="0">
                <a:solidFill>
                  <a:srgbClr val="FF0000"/>
                </a:solidFill>
              </a:rPr>
              <a:t>between </a:t>
            </a:r>
          </a:p>
          <a:p>
            <a:pPr lvl="0"/>
            <a:r>
              <a:rPr lang="en-US" sz="1400" dirty="0" smtClean="0">
                <a:solidFill>
                  <a:srgbClr val="FF0000"/>
                </a:solidFill>
              </a:rPr>
              <a:t>1.505 and 1.885</a:t>
            </a:r>
            <a:endParaRPr lang="en-US" sz="1400" dirty="0">
              <a:solidFill>
                <a:srgbClr val="FF0000"/>
              </a:solidFill>
            </a:endParaRPr>
          </a:p>
        </p:txBody>
      </p:sp>
    </p:spTree>
    <p:extLst>
      <p:ext uri="{BB962C8B-B14F-4D97-AF65-F5344CB8AC3E}">
        <p14:creationId xmlns:p14="http://schemas.microsoft.com/office/powerpoint/2010/main" val="324917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C0FF"/>
        </a:solidFill>
        <a:effectLst/>
      </p:bgPr>
    </p:bg>
    <p:spTree>
      <p:nvGrpSpPr>
        <p:cNvPr id="1" name=""/>
        <p:cNvGrpSpPr/>
        <p:nvPr/>
      </p:nvGrpSpPr>
      <p:grpSpPr>
        <a:xfrm>
          <a:off x="0" y="0"/>
          <a:ext cx="0" cy="0"/>
          <a:chOff x="0" y="0"/>
          <a:chExt cx="0" cy="0"/>
        </a:xfrm>
      </p:grpSpPr>
      <p:sp>
        <p:nvSpPr>
          <p:cNvPr id="10" name="文本框 9"/>
          <p:cNvSpPr txBox="1"/>
          <p:nvPr/>
        </p:nvSpPr>
        <p:spPr>
          <a:xfrm rot="16200000">
            <a:off x="5850017" y="-2849517"/>
            <a:ext cx="491967" cy="12192001"/>
          </a:xfrm>
          <a:prstGeom prst="rect">
            <a:avLst/>
          </a:prstGeom>
          <a:solidFill>
            <a:schemeClr val="accent1">
              <a:lumMod val="20000"/>
              <a:lumOff val="80000"/>
              <a:alpha val="40000"/>
            </a:schemeClr>
          </a:solidFill>
        </p:spPr>
        <p:txBody>
          <a:bodyPr wrap="square" rtlCol="0">
            <a:spAutoFit/>
          </a:bodyPr>
          <a:lstStyle/>
          <a:p>
            <a:endParaRPr lang="zh-CN" altLang="en-US" dirty="0"/>
          </a:p>
        </p:txBody>
      </p:sp>
      <p:sp>
        <p:nvSpPr>
          <p:cNvPr id="3" name="文本框 2"/>
          <p:cNvSpPr txBox="1"/>
          <p:nvPr/>
        </p:nvSpPr>
        <p:spPr>
          <a:xfrm>
            <a:off x="314325" y="228600"/>
            <a:ext cx="2063385" cy="646331"/>
          </a:xfrm>
          <a:prstGeom prst="rect">
            <a:avLst/>
          </a:prstGeom>
          <a:noFill/>
        </p:spPr>
        <p:txBody>
          <a:bodyPr wrap="none" rtlCol="0">
            <a:spAutoFit/>
          </a:bodyPr>
          <a:lstStyle/>
          <a:p>
            <a:r>
              <a:rPr lang="en-US" altLang="zh-CN" sz="3600" b="1" dirty="0" smtClean="0">
                <a:solidFill>
                  <a:schemeClr val="bg1"/>
                </a:solidFill>
              </a:rPr>
              <a:t>Contents</a:t>
            </a:r>
            <a:endParaRPr lang="zh-CN" altLang="en-US" sz="3600" b="1" dirty="0">
              <a:solidFill>
                <a:schemeClr val="bg1"/>
              </a:solidFill>
            </a:endParaRPr>
          </a:p>
        </p:txBody>
      </p:sp>
      <p:sp>
        <p:nvSpPr>
          <p:cNvPr id="6" name="文本框 5"/>
          <p:cNvSpPr txBox="1"/>
          <p:nvPr/>
        </p:nvSpPr>
        <p:spPr>
          <a:xfrm>
            <a:off x="314325" y="2457450"/>
            <a:ext cx="6885218" cy="523220"/>
          </a:xfrm>
          <a:prstGeom prst="rect">
            <a:avLst/>
          </a:prstGeom>
          <a:noFill/>
        </p:spPr>
        <p:txBody>
          <a:bodyPr wrap="none" rtlCol="0">
            <a:spAutoFit/>
          </a:bodyPr>
          <a:lstStyle/>
          <a:p>
            <a:r>
              <a:rPr lang="en-US" altLang="zh-CN" sz="2800" dirty="0">
                <a:solidFill>
                  <a:schemeClr val="bg1"/>
                </a:solidFill>
              </a:rPr>
              <a:t>Part1 - Data Wrangling &amp; Feature Selection</a:t>
            </a:r>
            <a:endParaRPr lang="en-US" altLang="zh-CN" sz="2800" dirty="0" smtClean="0">
              <a:solidFill>
                <a:schemeClr val="bg1"/>
              </a:solidFill>
            </a:endParaRPr>
          </a:p>
        </p:txBody>
      </p:sp>
      <p:sp>
        <p:nvSpPr>
          <p:cNvPr id="7" name="文本框 6"/>
          <p:cNvSpPr txBox="1"/>
          <p:nvPr/>
        </p:nvSpPr>
        <p:spPr>
          <a:xfrm>
            <a:off x="314325" y="2980670"/>
            <a:ext cx="10172978" cy="1384995"/>
          </a:xfrm>
          <a:prstGeom prst="rect">
            <a:avLst/>
          </a:prstGeom>
          <a:noFill/>
        </p:spPr>
        <p:txBody>
          <a:bodyPr wrap="none" rtlCol="0">
            <a:spAutoFit/>
          </a:bodyPr>
          <a:lstStyle/>
          <a:p>
            <a:pPr lvl="0"/>
            <a:r>
              <a:rPr lang="en-US" altLang="zh-CN" sz="2800" dirty="0">
                <a:solidFill>
                  <a:schemeClr val="bg1"/>
                </a:solidFill>
              </a:rPr>
              <a:t>Part2 </a:t>
            </a:r>
            <a:r>
              <a:rPr lang="en-US" altLang="zh-CN" sz="2800" dirty="0" smtClean="0">
                <a:solidFill>
                  <a:schemeClr val="bg1"/>
                </a:solidFill>
              </a:rPr>
              <a:t>– </a:t>
            </a:r>
            <a:r>
              <a:rPr lang="en-US" altLang="zh-CN" sz="2800" dirty="0">
                <a:solidFill>
                  <a:prstClr val="white"/>
                </a:solidFill>
              </a:rPr>
              <a:t>Logistic Regression - Customer Churn Prediction Analysis</a:t>
            </a:r>
          </a:p>
          <a:p>
            <a:endParaRPr lang="en-US" altLang="zh-CN" sz="2800" dirty="0" smtClean="0">
              <a:solidFill>
                <a:schemeClr val="bg1"/>
              </a:solidFill>
            </a:endParaRPr>
          </a:p>
          <a:p>
            <a:endParaRPr lang="en-US" altLang="zh-CN" sz="2800" dirty="0">
              <a:solidFill>
                <a:schemeClr val="bg1"/>
              </a:solidFill>
            </a:endParaRPr>
          </a:p>
        </p:txBody>
      </p:sp>
      <p:sp>
        <p:nvSpPr>
          <p:cNvPr id="8" name="文本框 7"/>
          <p:cNvSpPr txBox="1"/>
          <p:nvPr/>
        </p:nvSpPr>
        <p:spPr>
          <a:xfrm>
            <a:off x="314325" y="3503890"/>
            <a:ext cx="10581743" cy="954107"/>
          </a:xfrm>
          <a:prstGeom prst="rect">
            <a:avLst/>
          </a:prstGeom>
          <a:noFill/>
        </p:spPr>
        <p:txBody>
          <a:bodyPr wrap="none" rtlCol="0">
            <a:spAutoFit/>
          </a:bodyPr>
          <a:lstStyle/>
          <a:p>
            <a:r>
              <a:rPr lang="en-US" altLang="zh-CN" sz="2800" dirty="0">
                <a:solidFill>
                  <a:schemeClr val="bg1"/>
                </a:solidFill>
              </a:rPr>
              <a:t>Part3 - Random Forest Forecasting - Customer Conversion Analysis</a:t>
            </a:r>
          </a:p>
          <a:p>
            <a:endParaRPr lang="en-US" altLang="zh-CN" sz="2800" dirty="0">
              <a:solidFill>
                <a:schemeClr val="bg1"/>
              </a:solidFill>
            </a:endParaRPr>
          </a:p>
        </p:txBody>
      </p:sp>
      <p:sp>
        <p:nvSpPr>
          <p:cNvPr id="9" name="文本框 8"/>
          <p:cNvSpPr txBox="1"/>
          <p:nvPr/>
        </p:nvSpPr>
        <p:spPr>
          <a:xfrm>
            <a:off x="314325" y="4039969"/>
            <a:ext cx="9735357" cy="523220"/>
          </a:xfrm>
          <a:prstGeom prst="rect">
            <a:avLst/>
          </a:prstGeom>
          <a:noFill/>
        </p:spPr>
        <p:txBody>
          <a:bodyPr wrap="none" rtlCol="0">
            <a:spAutoFit/>
          </a:bodyPr>
          <a:lstStyle/>
          <a:p>
            <a:r>
              <a:rPr lang="en-US" altLang="zh-CN" sz="2800" dirty="0">
                <a:solidFill>
                  <a:schemeClr val="bg1"/>
                </a:solidFill>
              </a:rPr>
              <a:t>Part4 - RFM </a:t>
            </a:r>
            <a:r>
              <a:rPr lang="en-US" altLang="zh-CN" sz="2800" dirty="0" smtClean="0">
                <a:solidFill>
                  <a:schemeClr val="bg1"/>
                </a:solidFill>
              </a:rPr>
              <a:t>Modeling (K-Means) </a:t>
            </a:r>
            <a:r>
              <a:rPr lang="en-US" altLang="zh-CN" sz="2800" dirty="0">
                <a:solidFill>
                  <a:schemeClr val="bg1"/>
                </a:solidFill>
              </a:rPr>
              <a:t>- Customer Value Analysis</a:t>
            </a:r>
          </a:p>
        </p:txBody>
      </p:sp>
      <p:sp>
        <p:nvSpPr>
          <p:cNvPr id="4" name="文本框 3"/>
          <p:cNvSpPr txBox="1"/>
          <p:nvPr/>
        </p:nvSpPr>
        <p:spPr>
          <a:xfrm>
            <a:off x="10877550" y="0"/>
            <a:ext cx="504825" cy="6858000"/>
          </a:xfrm>
          <a:prstGeom prst="rect">
            <a:avLst/>
          </a:prstGeom>
          <a:solidFill>
            <a:schemeClr val="accent1">
              <a:lumMod val="20000"/>
              <a:lumOff val="80000"/>
              <a:alpha val="40000"/>
            </a:schemeClr>
          </a:solidFill>
        </p:spPr>
        <p:txBody>
          <a:bodyPr wrap="square" rtlCol="0">
            <a:spAutoFit/>
          </a:bodyPr>
          <a:lstStyle/>
          <a:p>
            <a:endParaRPr lang="zh-CN" altLang="en-US" dirty="0"/>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7851" y="2992094"/>
            <a:ext cx="469286" cy="500374"/>
          </a:xfrm>
          <a:prstGeom prst="rect">
            <a:avLst/>
          </a:prstGeom>
        </p:spPr>
      </p:pic>
    </p:spTree>
    <p:extLst>
      <p:ext uri="{BB962C8B-B14F-4D97-AF65-F5344CB8AC3E}">
        <p14:creationId xmlns:p14="http://schemas.microsoft.com/office/powerpoint/2010/main" val="2921420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1"/>
            <a:ext cx="114299" cy="1085851"/>
          </a:xfrm>
          <a:prstGeom prst="rect">
            <a:avLst/>
          </a:prstGeom>
          <a:solidFill>
            <a:srgbClr val="E31C5B">
              <a:alpha val="50000"/>
            </a:srgbClr>
          </a:solidFill>
        </p:spPr>
        <p:txBody>
          <a:bodyPr wrap="square" rtlCol="0">
            <a:spAutoFit/>
          </a:bodyPr>
          <a:lstStyle>
            <a:defPPr>
              <a:defRPr lang="zh-CN"/>
            </a:defPPr>
          </a:lstStyle>
          <a:p>
            <a:endParaRPr lang="zh-CN" altLang="en-US" dirty="0"/>
          </a:p>
        </p:txBody>
      </p:sp>
      <p:sp>
        <p:nvSpPr>
          <p:cNvPr id="4" name="文本框 3"/>
          <p:cNvSpPr txBox="1"/>
          <p:nvPr/>
        </p:nvSpPr>
        <p:spPr>
          <a:xfrm>
            <a:off x="1" y="1195150"/>
            <a:ext cx="12192000" cy="369332"/>
          </a:xfrm>
          <a:prstGeom prst="rect">
            <a:avLst/>
          </a:prstGeom>
          <a:solidFill>
            <a:srgbClr val="E31C5B">
              <a:alpha val="50000"/>
            </a:srgbClr>
          </a:solidFill>
        </p:spPr>
        <p:txBody>
          <a:bodyPr wrap="square" rtlCol="0">
            <a:spAutoFit/>
          </a:bodyPr>
          <a:lstStyle/>
          <a:p>
            <a:endParaRPr lang="zh-CN" altLang="en-US" dirty="0"/>
          </a:p>
        </p:txBody>
      </p:sp>
      <p:sp>
        <p:nvSpPr>
          <p:cNvPr id="6" name="文本框 5"/>
          <p:cNvSpPr txBox="1"/>
          <p:nvPr/>
        </p:nvSpPr>
        <p:spPr>
          <a:xfrm>
            <a:off x="114299" y="-1"/>
            <a:ext cx="6467475" cy="954107"/>
          </a:xfrm>
          <a:prstGeom prst="rect">
            <a:avLst/>
          </a:prstGeom>
          <a:noFill/>
        </p:spPr>
        <p:txBody>
          <a:bodyPr wrap="square" rtlCol="0">
            <a:spAutoFit/>
          </a:bodyPr>
          <a:lstStyle/>
          <a:p>
            <a:r>
              <a:rPr lang="en-US" altLang="zh-CN" sz="3600" b="1" dirty="0" smtClean="0"/>
              <a:t>Logistic Regression</a:t>
            </a:r>
          </a:p>
          <a:p>
            <a:r>
              <a:rPr lang="en-US" altLang="zh-CN" sz="2000" u="sng" dirty="0" smtClean="0"/>
              <a:t>Creation of New Feature</a:t>
            </a:r>
            <a:endParaRPr lang="en-US" altLang="zh-CN" sz="2000" u="sng" dirty="0"/>
          </a:p>
        </p:txBody>
      </p:sp>
      <p:sp>
        <p:nvSpPr>
          <p:cNvPr id="5" name="矩形 4"/>
          <p:cNvSpPr/>
          <p:nvPr/>
        </p:nvSpPr>
        <p:spPr>
          <a:xfrm>
            <a:off x="532233" y="1673782"/>
            <a:ext cx="4468390" cy="2462213"/>
          </a:xfrm>
          <a:prstGeom prst="rect">
            <a:avLst/>
          </a:prstGeom>
        </p:spPr>
        <p:txBody>
          <a:bodyPr wrap="square">
            <a:spAutoFit/>
          </a:bodyPr>
          <a:lstStyle/>
          <a:p>
            <a:pPr marL="285750" indent="-285750">
              <a:buFont typeface="Arial" panose="020B0604020202020204" pitchFamily="34" charset="0"/>
              <a:buChar char="•"/>
            </a:pPr>
            <a:r>
              <a:rPr lang="en-US" sz="1400" dirty="0" smtClean="0">
                <a:solidFill>
                  <a:srgbClr val="000000"/>
                </a:solidFill>
                <a:latin typeface="Arial" panose="020B0604020202020204" pitchFamily="34" charset="0"/>
                <a:cs typeface="Arial" panose="020B0604020202020204" pitchFamily="34" charset="0"/>
              </a:rPr>
              <a:t>Creation of new feature, ‘M’, Consumption monetary value </a:t>
            </a:r>
          </a:p>
          <a:p>
            <a:pPr marL="285750" indent="-285750">
              <a:buFont typeface="Arial" panose="020B0604020202020204" pitchFamily="34" charset="0"/>
              <a:buChar char="•"/>
            </a:pPr>
            <a:endParaRPr lang="en-US" sz="14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rgbClr val="000000"/>
                </a:solidFill>
                <a:latin typeface="Arial" panose="020B0604020202020204" pitchFamily="34" charset="0"/>
                <a:cs typeface="Arial" panose="020B0604020202020204" pitchFamily="34" charset="0"/>
              </a:rPr>
              <a:t>M </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ordernum_oneyear</a:t>
            </a:r>
            <a:r>
              <a:rPr lang="en-US" sz="1400" dirty="0">
                <a:solidFill>
                  <a:srgbClr val="000000"/>
                </a:solidFill>
                <a:latin typeface="Arial" panose="020B0604020202020204" pitchFamily="34" charset="0"/>
                <a:cs typeface="Arial" panose="020B0604020202020204" pitchFamily="34" charset="0"/>
              </a:rPr>
              <a:t> * </a:t>
            </a:r>
            <a:r>
              <a:rPr lang="en-US" sz="1400" dirty="0" err="1" smtClean="0">
                <a:solidFill>
                  <a:srgbClr val="000000"/>
                </a:solidFill>
                <a:latin typeface="Arial" panose="020B0604020202020204" pitchFamily="34" charset="0"/>
                <a:cs typeface="Arial" panose="020B0604020202020204" pitchFamily="34" charset="0"/>
              </a:rPr>
              <a:t>avgprice</a:t>
            </a:r>
            <a:r>
              <a:rPr lang="en-US" sz="1400" dirty="0" smtClean="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US" sz="14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rgbClr val="000000"/>
                </a:solidFill>
                <a:latin typeface="Arial" panose="020B0604020202020204" pitchFamily="34" charset="0"/>
                <a:cs typeface="Arial" panose="020B0604020202020204" pitchFamily="34" charset="0"/>
              </a:rPr>
              <a:t>The ‘M’ has relatively higher IV. (0.12)</a:t>
            </a:r>
          </a:p>
          <a:p>
            <a:pPr marL="285750" indent="-285750">
              <a:buFont typeface="Arial" panose="020B0604020202020204" pitchFamily="34" charset="0"/>
              <a:buChar char="•"/>
            </a:pPr>
            <a:endParaRPr lang="en-US" sz="14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We multiply the average price and the annual order volume to get the annual consumption, </a:t>
            </a:r>
            <a:r>
              <a:rPr lang="en-US" sz="1400" dirty="0" smtClean="0">
                <a:latin typeface="Arial" panose="020B0604020202020204" pitchFamily="34" charset="0"/>
                <a:cs typeface="Arial" panose="020B0604020202020204" pitchFamily="34" charset="0"/>
              </a:rPr>
              <a:t>find out that </a:t>
            </a:r>
            <a:r>
              <a:rPr lang="en-US" sz="1400" dirty="0">
                <a:latin typeface="Arial" panose="020B0604020202020204" pitchFamily="34" charset="0"/>
                <a:cs typeface="Arial" panose="020B0604020202020204" pitchFamily="34" charset="0"/>
              </a:rPr>
              <a:t>the more customers consume each year, the more </a:t>
            </a:r>
            <a:r>
              <a:rPr lang="en-US" sz="1400" dirty="0" smtClean="0">
                <a:latin typeface="Arial" panose="020B0604020202020204" pitchFamily="34" charset="0"/>
                <a:cs typeface="Arial" panose="020B0604020202020204" pitchFamily="34" charset="0"/>
              </a:rPr>
              <a:t>churn exists.</a:t>
            </a:r>
            <a:endParaRPr lang="en-US" sz="1400" dirty="0">
              <a:latin typeface="Arial" panose="020B0604020202020204" pitchFamily="34" charset="0"/>
              <a:cs typeface="Arial" panose="020B0604020202020204" pitchFamily="34" charset="0"/>
            </a:endParaRPr>
          </a:p>
        </p:txBody>
      </p:sp>
      <p:sp>
        <p:nvSpPr>
          <p:cNvPr id="7" name="文本框 6"/>
          <p:cNvSpPr txBox="1"/>
          <p:nvPr/>
        </p:nvSpPr>
        <p:spPr>
          <a:xfrm>
            <a:off x="770214" y="1195150"/>
            <a:ext cx="4081567" cy="369332"/>
          </a:xfrm>
          <a:prstGeom prst="rect">
            <a:avLst/>
          </a:prstGeom>
          <a:noFill/>
        </p:spPr>
        <p:txBody>
          <a:bodyPr wrap="none" rtlCol="0">
            <a:spAutoFit/>
          </a:bodyPr>
          <a:lstStyle/>
          <a:p>
            <a:r>
              <a:rPr lang="en-US" b="1" dirty="0" smtClean="0">
                <a:solidFill>
                  <a:schemeClr val="bg1"/>
                </a:solidFill>
              </a:rPr>
              <a:t>Monetization of Order Consumption</a:t>
            </a:r>
            <a:endParaRPr lang="en-US" b="1" dirty="0">
              <a:solidFill>
                <a:schemeClr val="bg1"/>
              </a:solidFill>
            </a:endParaRP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848" y="1673782"/>
            <a:ext cx="5562601" cy="3953341"/>
          </a:xfrm>
          <a:prstGeom prst="rect">
            <a:avLst/>
          </a:prstGeom>
        </p:spPr>
      </p:pic>
      <p:sp>
        <p:nvSpPr>
          <p:cNvPr id="10" name="矩形 9"/>
          <p:cNvSpPr/>
          <p:nvPr/>
        </p:nvSpPr>
        <p:spPr>
          <a:xfrm>
            <a:off x="532233" y="4243122"/>
            <a:ext cx="4319548" cy="738664"/>
          </a:xfrm>
          <a:prstGeom prst="rect">
            <a:avLst/>
          </a:prstGeom>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overall trend is </a:t>
            </a:r>
            <a:r>
              <a:rPr lang="en-US" sz="1400" dirty="0" smtClean="0">
                <a:latin typeface="Arial" panose="020B0604020202020204" pitchFamily="34" charset="0"/>
                <a:cs typeface="Arial" panose="020B0604020202020204" pitchFamily="34" charset="0"/>
              </a:rPr>
              <a:t>diminishing</a:t>
            </a:r>
            <a:r>
              <a:rPr lang="en-US" sz="1400" dirty="0">
                <a:latin typeface="Arial" panose="020B0604020202020204" pitchFamily="34" charset="0"/>
                <a:cs typeface="Arial" panose="020B0604020202020204" pitchFamily="34" charset="0"/>
              </a:rPr>
              <a:t>. </a:t>
            </a:r>
            <a:r>
              <a:rPr lang="en-US" sz="1400" b="1" u="sng" dirty="0">
                <a:solidFill>
                  <a:srgbClr val="C00000"/>
                </a:solidFill>
                <a:latin typeface="Arial" panose="020B0604020202020204" pitchFamily="34" charset="0"/>
                <a:cs typeface="Arial" panose="020B0604020202020204" pitchFamily="34" charset="0"/>
              </a:rPr>
              <a:t>The more customers spend each year, the greater the risk of attrition.</a:t>
            </a:r>
          </a:p>
        </p:txBody>
      </p:sp>
    </p:spTree>
    <p:extLst>
      <p:ext uri="{BB962C8B-B14F-4D97-AF65-F5344CB8AC3E}">
        <p14:creationId xmlns:p14="http://schemas.microsoft.com/office/powerpoint/2010/main" val="1258111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1"/>
            <a:ext cx="114299" cy="1085851"/>
          </a:xfrm>
          <a:prstGeom prst="rect">
            <a:avLst/>
          </a:prstGeom>
          <a:solidFill>
            <a:srgbClr val="E31C5B">
              <a:alpha val="50000"/>
            </a:srgbClr>
          </a:solidFill>
        </p:spPr>
        <p:txBody>
          <a:bodyPr wrap="square" rtlCol="0">
            <a:spAutoFit/>
          </a:bodyPr>
          <a:lstStyle>
            <a:defPPr>
              <a:defRPr lang="zh-CN"/>
            </a:defPPr>
          </a:lstStyle>
          <a:p>
            <a:endParaRPr lang="zh-CN" altLang="en-US" dirty="0"/>
          </a:p>
        </p:txBody>
      </p:sp>
      <p:sp>
        <p:nvSpPr>
          <p:cNvPr id="4" name="文本框 3"/>
          <p:cNvSpPr txBox="1"/>
          <p:nvPr/>
        </p:nvSpPr>
        <p:spPr>
          <a:xfrm>
            <a:off x="1" y="1195150"/>
            <a:ext cx="12192000" cy="369332"/>
          </a:xfrm>
          <a:prstGeom prst="rect">
            <a:avLst/>
          </a:prstGeom>
          <a:solidFill>
            <a:srgbClr val="E31C5B">
              <a:alpha val="50000"/>
            </a:srgbClr>
          </a:solidFill>
        </p:spPr>
        <p:txBody>
          <a:bodyPr wrap="square" rtlCol="0">
            <a:spAutoFit/>
          </a:bodyPr>
          <a:lstStyle/>
          <a:p>
            <a:endParaRPr lang="zh-CN" altLang="en-US" dirty="0"/>
          </a:p>
        </p:txBody>
      </p:sp>
      <p:sp>
        <p:nvSpPr>
          <p:cNvPr id="6" name="文本框 5"/>
          <p:cNvSpPr txBox="1"/>
          <p:nvPr/>
        </p:nvSpPr>
        <p:spPr>
          <a:xfrm>
            <a:off x="114300" y="-1"/>
            <a:ext cx="5387562" cy="1508105"/>
          </a:xfrm>
          <a:prstGeom prst="rect">
            <a:avLst/>
          </a:prstGeom>
          <a:noFill/>
        </p:spPr>
        <p:txBody>
          <a:bodyPr wrap="square" rtlCol="0">
            <a:spAutoFit/>
          </a:bodyPr>
          <a:lstStyle/>
          <a:p>
            <a:r>
              <a:rPr lang="en-US" altLang="zh-CN" sz="3600" b="1" dirty="0" smtClean="0"/>
              <a:t>Logistic Regression</a:t>
            </a:r>
          </a:p>
          <a:p>
            <a:r>
              <a:rPr lang="en-US" altLang="zh-CN" sz="2000" u="sng" dirty="0"/>
              <a:t>Creation of New Feature</a:t>
            </a:r>
          </a:p>
          <a:p>
            <a:endParaRPr lang="en-US" altLang="zh-CN" sz="3600" b="1" dirty="0" smtClean="0"/>
          </a:p>
        </p:txBody>
      </p:sp>
      <p:sp>
        <p:nvSpPr>
          <p:cNvPr id="7" name="文本框 6"/>
          <p:cNvSpPr txBox="1"/>
          <p:nvPr/>
        </p:nvSpPr>
        <p:spPr>
          <a:xfrm>
            <a:off x="1378767" y="1166961"/>
            <a:ext cx="2710999" cy="369332"/>
          </a:xfrm>
          <a:prstGeom prst="rect">
            <a:avLst/>
          </a:prstGeom>
          <a:noFill/>
        </p:spPr>
        <p:txBody>
          <a:bodyPr wrap="none" rtlCol="0">
            <a:spAutoFit/>
          </a:bodyPr>
          <a:lstStyle/>
          <a:p>
            <a:r>
              <a:rPr lang="en-US" b="1" dirty="0" smtClean="0">
                <a:solidFill>
                  <a:schemeClr val="bg1"/>
                </a:solidFill>
              </a:rPr>
              <a:t>Delta – Time Difference</a:t>
            </a:r>
            <a:endParaRPr lang="en-US" b="1" dirty="0">
              <a:solidFill>
                <a:schemeClr val="bg1"/>
              </a:solidFill>
            </a:endParaRP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587" y="1673782"/>
            <a:ext cx="5528205" cy="3717368"/>
          </a:xfrm>
          <a:prstGeom prst="rect">
            <a:avLst/>
          </a:prstGeom>
        </p:spPr>
      </p:pic>
      <p:sp>
        <p:nvSpPr>
          <p:cNvPr id="11" name="矩形 10"/>
          <p:cNvSpPr/>
          <p:nvPr/>
        </p:nvSpPr>
        <p:spPr>
          <a:xfrm>
            <a:off x="500072" y="1673782"/>
            <a:ext cx="4468390" cy="2246769"/>
          </a:xfrm>
          <a:prstGeom prst="rect">
            <a:avLst/>
          </a:prstGeom>
        </p:spPr>
        <p:txBody>
          <a:bodyPr wrap="square">
            <a:spAutoFit/>
          </a:bodyPr>
          <a:lstStyle/>
          <a:p>
            <a:pPr marL="285750" indent="-285750">
              <a:buFont typeface="Arial" panose="020B0604020202020204" pitchFamily="34" charset="0"/>
              <a:buChar char="•"/>
            </a:pPr>
            <a:r>
              <a:rPr lang="en-US" sz="1400" dirty="0" smtClean="0">
                <a:solidFill>
                  <a:srgbClr val="000000"/>
                </a:solidFill>
                <a:latin typeface="Arial" panose="020B0604020202020204" pitchFamily="34" charset="0"/>
                <a:cs typeface="Arial" panose="020B0604020202020204" pitchFamily="34" charset="0"/>
              </a:rPr>
              <a:t>Creation of new feature, ‘Delta’, time difference between app visit date and arrival date</a:t>
            </a:r>
          </a:p>
          <a:p>
            <a:pPr marL="285750" indent="-285750">
              <a:buFont typeface="Arial" panose="020B0604020202020204" pitchFamily="34" charset="0"/>
              <a:buChar char="•"/>
            </a:pPr>
            <a:endParaRPr lang="en-US" sz="14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rgbClr val="000000"/>
                </a:solidFill>
                <a:latin typeface="Arial" panose="020B0604020202020204" pitchFamily="34" charset="0"/>
                <a:cs typeface="Arial" panose="020B0604020202020204" pitchFamily="34" charset="0"/>
              </a:rPr>
              <a:t>Delta = arrival time – visit time. </a:t>
            </a:r>
          </a:p>
          <a:p>
            <a:pPr marL="285750" indent="-285750">
              <a:buFont typeface="Arial" panose="020B0604020202020204" pitchFamily="34" charset="0"/>
              <a:buChar char="•"/>
            </a:pPr>
            <a:endParaRPr lang="en-US" sz="14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rgbClr val="000000"/>
                </a:solidFill>
                <a:latin typeface="Arial" panose="020B0604020202020204" pitchFamily="34" charset="0"/>
                <a:cs typeface="Arial" panose="020B0604020202020204" pitchFamily="34" charset="0"/>
              </a:rPr>
              <a:t>The ‘Delta’ has relatively higher IV. (0.17)</a:t>
            </a:r>
          </a:p>
          <a:p>
            <a:pPr marL="285750" indent="-285750">
              <a:buFont typeface="Arial" panose="020B0604020202020204" pitchFamily="34" charset="0"/>
              <a:buChar char="•"/>
            </a:pPr>
            <a:endParaRPr lang="en-US" sz="1400" dirty="0" smtClean="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From the perspective of </a:t>
            </a:r>
            <a:r>
              <a:rPr lang="en-US" sz="1400" dirty="0" smtClean="0">
                <a:solidFill>
                  <a:srgbClr val="000000"/>
                </a:solidFill>
                <a:latin typeface="Arial" panose="020B0604020202020204" pitchFamily="34" charset="0"/>
                <a:cs typeface="Arial" panose="020B0604020202020204" pitchFamily="34" charset="0"/>
              </a:rPr>
              <a:t>bins, </a:t>
            </a:r>
            <a:r>
              <a:rPr lang="en-US" sz="1400" b="1" u="sng" dirty="0" smtClean="0">
                <a:solidFill>
                  <a:srgbClr val="C00000"/>
                </a:solidFill>
                <a:latin typeface="Arial" panose="020B0604020202020204" pitchFamily="34" charset="0"/>
                <a:cs typeface="Arial" panose="020B0604020202020204" pitchFamily="34" charset="0"/>
              </a:rPr>
              <a:t>the </a:t>
            </a:r>
            <a:r>
              <a:rPr lang="en-US" sz="1400" b="1" u="sng" dirty="0">
                <a:solidFill>
                  <a:srgbClr val="C00000"/>
                </a:solidFill>
                <a:latin typeface="Arial" panose="020B0604020202020204" pitchFamily="34" charset="0"/>
                <a:cs typeface="Arial" panose="020B0604020202020204" pitchFamily="34" charset="0"/>
              </a:rPr>
              <a:t>longer the </a:t>
            </a:r>
            <a:r>
              <a:rPr lang="en-US" sz="1400" b="1" u="sng" dirty="0" smtClean="0">
                <a:solidFill>
                  <a:srgbClr val="C00000"/>
                </a:solidFill>
                <a:latin typeface="Arial" panose="020B0604020202020204" pitchFamily="34" charset="0"/>
                <a:cs typeface="Arial" panose="020B0604020202020204" pitchFamily="34" charset="0"/>
              </a:rPr>
              <a:t>gap between visit date and arrival </a:t>
            </a:r>
            <a:r>
              <a:rPr lang="en-US" sz="1400" b="1" u="sng" dirty="0">
                <a:solidFill>
                  <a:srgbClr val="C00000"/>
                </a:solidFill>
                <a:latin typeface="Arial" panose="020B0604020202020204" pitchFamily="34" charset="0"/>
                <a:cs typeface="Arial" panose="020B0604020202020204" pitchFamily="34" charset="0"/>
              </a:rPr>
              <a:t>date, the less </a:t>
            </a:r>
            <a:r>
              <a:rPr lang="en-US" sz="1400" b="1" u="sng" dirty="0" smtClean="0">
                <a:solidFill>
                  <a:srgbClr val="C00000"/>
                </a:solidFill>
                <a:latin typeface="Arial" panose="020B0604020202020204" pitchFamily="34" charset="0"/>
                <a:cs typeface="Arial" panose="020B0604020202020204" pitchFamily="34" charset="0"/>
              </a:rPr>
              <a:t>the churn is</a:t>
            </a:r>
            <a:endParaRPr lang="en-US" sz="1400" b="1" u="sng"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0640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0" y="0"/>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128145" y="72526"/>
            <a:ext cx="5672580" cy="646331"/>
          </a:xfrm>
          <a:prstGeom prst="rect">
            <a:avLst/>
          </a:prstGeom>
          <a:noFill/>
        </p:spPr>
        <p:txBody>
          <a:bodyPr wrap="square" rtlCol="0">
            <a:spAutoFit/>
          </a:bodyPr>
          <a:lstStyle/>
          <a:p>
            <a:r>
              <a:rPr lang="en-US" altLang="zh-CN" sz="3600" b="1" dirty="0" smtClean="0">
                <a:solidFill>
                  <a:schemeClr val="bg1"/>
                </a:solidFill>
              </a:rPr>
              <a:t>Logistic Regression</a:t>
            </a:r>
          </a:p>
        </p:txBody>
      </p:sp>
      <p:pic>
        <p:nvPicPr>
          <p:cNvPr id="2" name="图片 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913" y="72526"/>
            <a:ext cx="3381761" cy="2672869"/>
          </a:xfrm>
          <a:prstGeom prst="rect">
            <a:avLst/>
          </a:prstGeom>
        </p:spPr>
      </p:pic>
      <p:pic>
        <p:nvPicPr>
          <p:cNvPr id="10" name="图片 9"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0913" y="3362083"/>
            <a:ext cx="3457962" cy="2829167"/>
          </a:xfrm>
          <a:prstGeom prst="rect">
            <a:avLst/>
          </a:prstGeom>
        </p:spPr>
      </p:pic>
      <p:sp>
        <p:nvSpPr>
          <p:cNvPr id="26" name="文本框 25"/>
          <p:cNvSpPr txBox="1"/>
          <p:nvPr/>
        </p:nvSpPr>
        <p:spPr>
          <a:xfrm>
            <a:off x="6118791" y="2869073"/>
            <a:ext cx="4584909" cy="369332"/>
          </a:xfrm>
          <a:prstGeom prst="rect">
            <a:avLst/>
          </a:prstGeom>
          <a:noFill/>
        </p:spPr>
        <p:txBody>
          <a:bodyPr wrap="none" rtlCol="0">
            <a:spAutoFit/>
          </a:bodyPr>
          <a:lstStyle/>
          <a:p>
            <a:r>
              <a:rPr lang="en-US" b="1" dirty="0" smtClean="0"/>
              <a:t>Before adding 2 new features, AUC = 0.67</a:t>
            </a:r>
            <a:endParaRPr lang="en-US" b="1" dirty="0"/>
          </a:p>
        </p:txBody>
      </p:sp>
      <p:sp>
        <p:nvSpPr>
          <p:cNvPr id="29" name="文本框 28"/>
          <p:cNvSpPr txBox="1"/>
          <p:nvPr/>
        </p:nvSpPr>
        <p:spPr>
          <a:xfrm>
            <a:off x="6199742" y="6191250"/>
            <a:ext cx="4423006" cy="369332"/>
          </a:xfrm>
          <a:prstGeom prst="rect">
            <a:avLst/>
          </a:prstGeom>
          <a:noFill/>
        </p:spPr>
        <p:txBody>
          <a:bodyPr wrap="none" rtlCol="0">
            <a:spAutoFit/>
          </a:bodyPr>
          <a:lstStyle/>
          <a:p>
            <a:r>
              <a:rPr lang="en-US" b="1" dirty="0" smtClean="0"/>
              <a:t>After adding 2 new features, AUC = 0.69</a:t>
            </a:r>
            <a:endParaRPr lang="en-US" b="1" dirty="0"/>
          </a:p>
        </p:txBody>
      </p:sp>
      <p:sp>
        <p:nvSpPr>
          <p:cNvPr id="11" name="矩形 10"/>
          <p:cNvSpPr/>
          <p:nvPr/>
        </p:nvSpPr>
        <p:spPr>
          <a:xfrm>
            <a:off x="402647" y="1408960"/>
            <a:ext cx="3772099" cy="938719"/>
          </a:xfrm>
          <a:prstGeom prst="rect">
            <a:avLst/>
          </a:prstGeom>
        </p:spPr>
        <p:txBody>
          <a:bodyPr wrap="square">
            <a:spAutoFit/>
          </a:bodyPr>
          <a:lstStyle/>
          <a:p>
            <a:pPr algn="ctr"/>
            <a:r>
              <a:rPr lang="en-US" sz="1100" dirty="0">
                <a:solidFill>
                  <a:schemeClr val="bg1"/>
                </a:solidFill>
                <a:latin typeface="Operator Mono"/>
              </a:rPr>
              <a:t>+--------+----------+-----------+--------+-------+</a:t>
            </a:r>
            <a:r>
              <a:rPr lang="en-US" sz="1100" dirty="0">
                <a:solidFill>
                  <a:schemeClr val="bg1"/>
                </a:solidFill>
              </a:rPr>
              <a:t/>
            </a:r>
            <a:br>
              <a:rPr lang="en-US" sz="1100" dirty="0">
                <a:solidFill>
                  <a:schemeClr val="bg1"/>
                </a:solidFill>
              </a:rPr>
            </a:br>
            <a:r>
              <a:rPr lang="en-US" sz="1100" dirty="0">
                <a:solidFill>
                  <a:schemeClr val="bg1"/>
                </a:solidFill>
                <a:latin typeface="Operator Mono"/>
              </a:rPr>
              <a:t>| </a:t>
            </a:r>
            <a:r>
              <a:rPr lang="en-US" sz="1100" dirty="0" smtClean="0">
                <a:solidFill>
                  <a:schemeClr val="bg1"/>
                </a:solidFill>
                <a:latin typeface="Operator Mono"/>
              </a:rPr>
              <a:t> </a:t>
            </a:r>
            <a:r>
              <a:rPr lang="en-US" sz="1100" dirty="0" err="1" smtClean="0">
                <a:solidFill>
                  <a:schemeClr val="bg1"/>
                </a:solidFill>
                <a:latin typeface="Operator Mono"/>
              </a:rPr>
              <a:t>auc</a:t>
            </a:r>
            <a:r>
              <a:rPr lang="en-US" sz="1100" dirty="0" smtClean="0">
                <a:solidFill>
                  <a:schemeClr val="bg1"/>
                </a:solidFill>
                <a:latin typeface="Operator Mono"/>
              </a:rPr>
              <a:t>   | </a:t>
            </a:r>
            <a:r>
              <a:rPr lang="en-US" sz="1100" dirty="0">
                <a:solidFill>
                  <a:schemeClr val="bg1"/>
                </a:solidFill>
                <a:latin typeface="Operator Mono"/>
              </a:rPr>
              <a:t>accuracy | precision | recall | </a:t>
            </a:r>
            <a:r>
              <a:rPr lang="en-US" sz="1100" dirty="0" smtClean="0">
                <a:solidFill>
                  <a:schemeClr val="bg1"/>
                </a:solidFill>
                <a:latin typeface="Operator Mono"/>
              </a:rPr>
              <a:t>  f1  |</a:t>
            </a:r>
            <a:r>
              <a:rPr lang="en-US" sz="1100" dirty="0">
                <a:solidFill>
                  <a:schemeClr val="bg1"/>
                </a:solidFill>
              </a:rPr>
              <a:t/>
            </a:r>
            <a:br>
              <a:rPr lang="en-US" sz="1100" dirty="0">
                <a:solidFill>
                  <a:schemeClr val="bg1"/>
                </a:solidFill>
              </a:rPr>
            </a:br>
            <a:r>
              <a:rPr lang="en-US" sz="1100" dirty="0" smtClean="0">
                <a:solidFill>
                  <a:schemeClr val="bg1"/>
                </a:solidFill>
                <a:latin typeface="Operator Mono"/>
              </a:rPr>
              <a:t>+--------+----------+-----------+--------+-------+</a:t>
            </a:r>
            <a:r>
              <a:rPr lang="en-US" sz="1100" dirty="0" smtClean="0">
                <a:solidFill>
                  <a:schemeClr val="bg1"/>
                </a:solidFill>
              </a:rPr>
              <a:t/>
            </a:r>
            <a:br>
              <a:rPr lang="en-US" sz="1100" dirty="0" smtClean="0">
                <a:solidFill>
                  <a:schemeClr val="bg1"/>
                </a:solidFill>
              </a:rPr>
            </a:br>
            <a:r>
              <a:rPr lang="en-US" sz="1100" dirty="0" smtClean="0">
                <a:solidFill>
                  <a:schemeClr val="bg1"/>
                </a:solidFill>
                <a:latin typeface="Operator Mono"/>
              </a:rPr>
              <a:t>| 0.669  | 0.736    | 0.750     </a:t>
            </a:r>
            <a:r>
              <a:rPr lang="en-US" sz="1100" dirty="0">
                <a:solidFill>
                  <a:schemeClr val="bg1"/>
                </a:solidFill>
                <a:latin typeface="Operator Mono"/>
              </a:rPr>
              <a:t>| </a:t>
            </a:r>
            <a:r>
              <a:rPr lang="en-US" sz="1100" dirty="0" smtClean="0">
                <a:solidFill>
                  <a:schemeClr val="bg1"/>
                </a:solidFill>
                <a:latin typeface="Operator Mono"/>
              </a:rPr>
              <a:t>0.945  | 0.835 </a:t>
            </a:r>
            <a:r>
              <a:rPr lang="en-US" sz="1100" dirty="0">
                <a:solidFill>
                  <a:schemeClr val="bg1"/>
                </a:solidFill>
                <a:latin typeface="Operator Mono"/>
              </a:rPr>
              <a:t>|</a:t>
            </a:r>
            <a:r>
              <a:rPr lang="en-US" sz="1100" dirty="0">
                <a:solidFill>
                  <a:schemeClr val="bg1"/>
                </a:solidFill>
              </a:rPr>
              <a:t/>
            </a:r>
            <a:br>
              <a:rPr lang="en-US" sz="1100" dirty="0">
                <a:solidFill>
                  <a:schemeClr val="bg1"/>
                </a:solidFill>
              </a:rPr>
            </a:br>
            <a:r>
              <a:rPr lang="en-US" sz="1100" dirty="0">
                <a:solidFill>
                  <a:schemeClr val="bg1"/>
                </a:solidFill>
                <a:latin typeface="Operator Mono"/>
              </a:rPr>
              <a:t>+--------+----------+-----------+--------+-------+</a:t>
            </a:r>
            <a:endParaRPr lang="en-US" sz="1100" dirty="0">
              <a:solidFill>
                <a:schemeClr val="bg1"/>
              </a:solidFill>
            </a:endParaRPr>
          </a:p>
        </p:txBody>
      </p:sp>
      <p:sp>
        <p:nvSpPr>
          <p:cNvPr id="32" name="矩形 31"/>
          <p:cNvSpPr/>
          <p:nvPr/>
        </p:nvSpPr>
        <p:spPr>
          <a:xfrm>
            <a:off x="402646" y="4495060"/>
            <a:ext cx="3772099" cy="938719"/>
          </a:xfrm>
          <a:prstGeom prst="rect">
            <a:avLst/>
          </a:prstGeom>
        </p:spPr>
        <p:txBody>
          <a:bodyPr wrap="square">
            <a:spAutoFit/>
          </a:bodyPr>
          <a:lstStyle/>
          <a:p>
            <a:pPr algn="ctr"/>
            <a:r>
              <a:rPr lang="en-US" sz="1100" dirty="0">
                <a:solidFill>
                  <a:schemeClr val="bg1"/>
                </a:solidFill>
                <a:latin typeface="Operator Mono"/>
              </a:rPr>
              <a:t>+--------+----------+-----------+--------+-------+</a:t>
            </a:r>
            <a:r>
              <a:rPr lang="en-US" sz="1100" dirty="0">
                <a:solidFill>
                  <a:schemeClr val="bg1"/>
                </a:solidFill>
              </a:rPr>
              <a:t/>
            </a:r>
            <a:br>
              <a:rPr lang="en-US" sz="1100" dirty="0">
                <a:solidFill>
                  <a:schemeClr val="bg1"/>
                </a:solidFill>
              </a:rPr>
            </a:br>
            <a:r>
              <a:rPr lang="en-US" sz="1100" dirty="0">
                <a:solidFill>
                  <a:schemeClr val="bg1"/>
                </a:solidFill>
                <a:latin typeface="Operator Mono"/>
              </a:rPr>
              <a:t>| </a:t>
            </a:r>
            <a:r>
              <a:rPr lang="en-US" sz="1100" dirty="0" smtClean="0">
                <a:solidFill>
                  <a:schemeClr val="bg1"/>
                </a:solidFill>
                <a:latin typeface="Operator Mono"/>
              </a:rPr>
              <a:t> </a:t>
            </a:r>
            <a:r>
              <a:rPr lang="en-US" sz="1100" dirty="0" err="1" smtClean="0">
                <a:solidFill>
                  <a:schemeClr val="bg1"/>
                </a:solidFill>
                <a:latin typeface="Operator Mono"/>
              </a:rPr>
              <a:t>auc</a:t>
            </a:r>
            <a:r>
              <a:rPr lang="en-US" sz="1100" dirty="0" smtClean="0">
                <a:solidFill>
                  <a:schemeClr val="bg1"/>
                </a:solidFill>
                <a:latin typeface="Operator Mono"/>
              </a:rPr>
              <a:t>   | </a:t>
            </a:r>
            <a:r>
              <a:rPr lang="en-US" sz="1100" dirty="0">
                <a:solidFill>
                  <a:schemeClr val="bg1"/>
                </a:solidFill>
                <a:latin typeface="Operator Mono"/>
              </a:rPr>
              <a:t>accuracy | precision | recall | </a:t>
            </a:r>
            <a:r>
              <a:rPr lang="en-US" sz="1100" dirty="0" smtClean="0">
                <a:solidFill>
                  <a:schemeClr val="bg1"/>
                </a:solidFill>
                <a:latin typeface="Operator Mono"/>
              </a:rPr>
              <a:t>  f1  |</a:t>
            </a:r>
            <a:r>
              <a:rPr lang="en-US" sz="1100" dirty="0">
                <a:solidFill>
                  <a:schemeClr val="bg1"/>
                </a:solidFill>
              </a:rPr>
              <a:t/>
            </a:r>
            <a:br>
              <a:rPr lang="en-US" sz="1100" dirty="0">
                <a:solidFill>
                  <a:schemeClr val="bg1"/>
                </a:solidFill>
              </a:rPr>
            </a:br>
            <a:r>
              <a:rPr lang="en-US" sz="1100" dirty="0" smtClean="0">
                <a:solidFill>
                  <a:schemeClr val="bg1"/>
                </a:solidFill>
                <a:latin typeface="Operator Mono"/>
              </a:rPr>
              <a:t>+--------+----------+-----------+--------+-------+</a:t>
            </a:r>
            <a:r>
              <a:rPr lang="en-US" sz="1100" dirty="0" smtClean="0">
                <a:solidFill>
                  <a:schemeClr val="bg1"/>
                </a:solidFill>
              </a:rPr>
              <a:t/>
            </a:r>
            <a:br>
              <a:rPr lang="en-US" sz="1100" dirty="0" smtClean="0">
                <a:solidFill>
                  <a:schemeClr val="bg1"/>
                </a:solidFill>
              </a:rPr>
            </a:br>
            <a:r>
              <a:rPr lang="en-US" sz="1100" dirty="0" smtClean="0">
                <a:solidFill>
                  <a:schemeClr val="bg1"/>
                </a:solidFill>
                <a:latin typeface="Operator Mono"/>
              </a:rPr>
              <a:t>| 0.690  | 0.737    | 0.751     </a:t>
            </a:r>
            <a:r>
              <a:rPr lang="en-US" sz="1100" dirty="0">
                <a:solidFill>
                  <a:schemeClr val="bg1"/>
                </a:solidFill>
                <a:latin typeface="Operator Mono"/>
              </a:rPr>
              <a:t>| </a:t>
            </a:r>
            <a:r>
              <a:rPr lang="en-US" sz="1100" dirty="0" smtClean="0">
                <a:solidFill>
                  <a:schemeClr val="bg1"/>
                </a:solidFill>
                <a:latin typeface="Operator Mono"/>
              </a:rPr>
              <a:t>0.953  | 0.840 </a:t>
            </a:r>
            <a:r>
              <a:rPr lang="en-US" sz="1100" dirty="0">
                <a:solidFill>
                  <a:schemeClr val="bg1"/>
                </a:solidFill>
                <a:latin typeface="Operator Mono"/>
              </a:rPr>
              <a:t>|</a:t>
            </a:r>
            <a:r>
              <a:rPr lang="en-US" sz="1100" dirty="0">
                <a:solidFill>
                  <a:schemeClr val="bg1"/>
                </a:solidFill>
              </a:rPr>
              <a:t/>
            </a:r>
            <a:br>
              <a:rPr lang="en-US" sz="1100" dirty="0">
                <a:solidFill>
                  <a:schemeClr val="bg1"/>
                </a:solidFill>
              </a:rPr>
            </a:br>
            <a:r>
              <a:rPr lang="en-US" sz="1100" dirty="0">
                <a:solidFill>
                  <a:schemeClr val="bg1"/>
                </a:solidFill>
                <a:latin typeface="Operator Mono"/>
              </a:rPr>
              <a:t>+--------+----------+-----------+--------+-------+</a:t>
            </a:r>
            <a:endParaRPr lang="en-US" sz="1100" dirty="0">
              <a:solidFill>
                <a:schemeClr val="bg1"/>
              </a:solidFill>
            </a:endParaRPr>
          </a:p>
        </p:txBody>
      </p:sp>
      <p:sp>
        <p:nvSpPr>
          <p:cNvPr id="15" name="矩形 14"/>
          <p:cNvSpPr/>
          <p:nvPr/>
        </p:nvSpPr>
        <p:spPr>
          <a:xfrm>
            <a:off x="741636" y="1039628"/>
            <a:ext cx="3275256" cy="369332"/>
          </a:xfrm>
          <a:prstGeom prst="rect">
            <a:avLst/>
          </a:prstGeom>
        </p:spPr>
        <p:txBody>
          <a:bodyPr wrap="none">
            <a:spAutoFit/>
          </a:bodyPr>
          <a:lstStyle/>
          <a:p>
            <a:r>
              <a:rPr lang="en-US" b="1" dirty="0">
                <a:solidFill>
                  <a:schemeClr val="bg1"/>
                </a:solidFill>
              </a:rPr>
              <a:t>Before adding 2 new features</a:t>
            </a:r>
          </a:p>
        </p:txBody>
      </p:sp>
      <p:sp>
        <p:nvSpPr>
          <p:cNvPr id="35" name="矩形 34"/>
          <p:cNvSpPr/>
          <p:nvPr/>
        </p:nvSpPr>
        <p:spPr>
          <a:xfrm>
            <a:off x="792363" y="4125728"/>
            <a:ext cx="3113353" cy="369332"/>
          </a:xfrm>
          <a:prstGeom prst="rect">
            <a:avLst/>
          </a:prstGeom>
        </p:spPr>
        <p:txBody>
          <a:bodyPr wrap="none">
            <a:spAutoFit/>
          </a:bodyPr>
          <a:lstStyle/>
          <a:p>
            <a:r>
              <a:rPr lang="en-US" b="1" dirty="0" smtClean="0">
                <a:solidFill>
                  <a:schemeClr val="bg1"/>
                </a:solidFill>
              </a:rPr>
              <a:t>After </a:t>
            </a:r>
            <a:r>
              <a:rPr lang="en-US" b="1" dirty="0">
                <a:solidFill>
                  <a:schemeClr val="bg1"/>
                </a:solidFill>
              </a:rPr>
              <a:t>adding 2 new features</a:t>
            </a:r>
          </a:p>
        </p:txBody>
      </p:sp>
      <p:sp>
        <p:nvSpPr>
          <p:cNvPr id="36" name="矩形 35"/>
          <p:cNvSpPr/>
          <p:nvPr/>
        </p:nvSpPr>
        <p:spPr>
          <a:xfrm>
            <a:off x="448286" y="5626778"/>
            <a:ext cx="3990195" cy="646331"/>
          </a:xfrm>
          <a:prstGeom prst="rect">
            <a:avLst/>
          </a:prstGeom>
        </p:spPr>
        <p:txBody>
          <a:bodyPr wrap="none">
            <a:spAutoFit/>
          </a:bodyPr>
          <a:lstStyle/>
          <a:p>
            <a:pPr marL="285750" indent="-285750">
              <a:buFont typeface="Arial" panose="020B0604020202020204" pitchFamily="34" charset="0"/>
              <a:buChar char="•"/>
            </a:pPr>
            <a:r>
              <a:rPr lang="en-US" b="1" dirty="0" smtClean="0">
                <a:solidFill>
                  <a:schemeClr val="bg1"/>
                </a:solidFill>
              </a:rPr>
              <a:t>ROC Score increased 2%</a:t>
            </a:r>
          </a:p>
          <a:p>
            <a:pPr marL="285750" indent="-285750">
              <a:buFont typeface="Arial" panose="020B0604020202020204" pitchFamily="34" charset="0"/>
              <a:buChar char="•"/>
            </a:pPr>
            <a:r>
              <a:rPr lang="en-US" b="1" dirty="0" smtClean="0">
                <a:solidFill>
                  <a:schemeClr val="bg1"/>
                </a:solidFill>
              </a:rPr>
              <a:t>Logistic Regression Score is 0.737</a:t>
            </a:r>
            <a:endParaRPr lang="en-US" b="1" dirty="0">
              <a:solidFill>
                <a:schemeClr val="bg1"/>
              </a:solidFill>
            </a:endParaRPr>
          </a:p>
        </p:txBody>
      </p:sp>
    </p:spTree>
    <p:extLst>
      <p:ext uri="{BB962C8B-B14F-4D97-AF65-F5344CB8AC3E}">
        <p14:creationId xmlns:p14="http://schemas.microsoft.com/office/powerpoint/2010/main" val="3884429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C0FF"/>
        </a:solidFill>
        <a:effectLst/>
      </p:bgPr>
    </p:bg>
    <p:spTree>
      <p:nvGrpSpPr>
        <p:cNvPr id="1" name=""/>
        <p:cNvGrpSpPr/>
        <p:nvPr/>
      </p:nvGrpSpPr>
      <p:grpSpPr>
        <a:xfrm>
          <a:off x="0" y="0"/>
          <a:ext cx="0" cy="0"/>
          <a:chOff x="0" y="0"/>
          <a:chExt cx="0" cy="0"/>
        </a:xfrm>
      </p:grpSpPr>
      <p:sp>
        <p:nvSpPr>
          <p:cNvPr id="10" name="文本框 9"/>
          <p:cNvSpPr txBox="1"/>
          <p:nvPr/>
        </p:nvSpPr>
        <p:spPr>
          <a:xfrm rot="16200000">
            <a:off x="5850016" y="-2329065"/>
            <a:ext cx="491967" cy="12192001"/>
          </a:xfrm>
          <a:prstGeom prst="rect">
            <a:avLst/>
          </a:prstGeom>
          <a:solidFill>
            <a:schemeClr val="accent1">
              <a:lumMod val="20000"/>
              <a:lumOff val="80000"/>
              <a:alpha val="40000"/>
            </a:schemeClr>
          </a:solidFill>
        </p:spPr>
        <p:txBody>
          <a:bodyPr wrap="square" rtlCol="0">
            <a:spAutoFit/>
          </a:bodyPr>
          <a:lstStyle/>
          <a:p>
            <a:endParaRPr lang="zh-CN" altLang="en-US" dirty="0"/>
          </a:p>
        </p:txBody>
      </p:sp>
      <p:sp>
        <p:nvSpPr>
          <p:cNvPr id="3" name="文本框 2"/>
          <p:cNvSpPr txBox="1"/>
          <p:nvPr/>
        </p:nvSpPr>
        <p:spPr>
          <a:xfrm>
            <a:off x="314325" y="228600"/>
            <a:ext cx="2063385" cy="646331"/>
          </a:xfrm>
          <a:prstGeom prst="rect">
            <a:avLst/>
          </a:prstGeom>
          <a:noFill/>
        </p:spPr>
        <p:txBody>
          <a:bodyPr wrap="none" rtlCol="0">
            <a:spAutoFit/>
          </a:bodyPr>
          <a:lstStyle/>
          <a:p>
            <a:r>
              <a:rPr lang="en-US" altLang="zh-CN" sz="3600" b="1" dirty="0" smtClean="0">
                <a:solidFill>
                  <a:schemeClr val="bg1"/>
                </a:solidFill>
              </a:rPr>
              <a:t>Contents</a:t>
            </a:r>
            <a:endParaRPr lang="zh-CN" altLang="en-US" sz="3600" b="1" dirty="0">
              <a:solidFill>
                <a:schemeClr val="bg1"/>
              </a:solidFill>
            </a:endParaRPr>
          </a:p>
        </p:txBody>
      </p:sp>
      <p:sp>
        <p:nvSpPr>
          <p:cNvPr id="6" name="文本框 5"/>
          <p:cNvSpPr txBox="1"/>
          <p:nvPr/>
        </p:nvSpPr>
        <p:spPr>
          <a:xfrm>
            <a:off x="314325" y="2457450"/>
            <a:ext cx="6885218" cy="523220"/>
          </a:xfrm>
          <a:prstGeom prst="rect">
            <a:avLst/>
          </a:prstGeom>
          <a:noFill/>
        </p:spPr>
        <p:txBody>
          <a:bodyPr wrap="none" rtlCol="0">
            <a:spAutoFit/>
          </a:bodyPr>
          <a:lstStyle/>
          <a:p>
            <a:r>
              <a:rPr lang="en-US" altLang="zh-CN" sz="2800" dirty="0">
                <a:solidFill>
                  <a:schemeClr val="bg1"/>
                </a:solidFill>
              </a:rPr>
              <a:t>Part1 - Data Wrangling &amp; Feature Selection</a:t>
            </a:r>
            <a:endParaRPr lang="en-US" altLang="zh-CN" sz="2800" dirty="0" smtClean="0">
              <a:solidFill>
                <a:schemeClr val="bg1"/>
              </a:solidFill>
            </a:endParaRPr>
          </a:p>
        </p:txBody>
      </p:sp>
      <p:sp>
        <p:nvSpPr>
          <p:cNvPr id="7" name="文本框 6"/>
          <p:cNvSpPr txBox="1"/>
          <p:nvPr/>
        </p:nvSpPr>
        <p:spPr>
          <a:xfrm>
            <a:off x="314325" y="2980670"/>
            <a:ext cx="10172978" cy="954107"/>
          </a:xfrm>
          <a:prstGeom prst="rect">
            <a:avLst/>
          </a:prstGeom>
          <a:noFill/>
        </p:spPr>
        <p:txBody>
          <a:bodyPr wrap="none" rtlCol="0">
            <a:spAutoFit/>
          </a:bodyPr>
          <a:lstStyle/>
          <a:p>
            <a:r>
              <a:rPr lang="en-US" altLang="zh-CN" sz="2800" dirty="0">
                <a:solidFill>
                  <a:schemeClr val="bg1"/>
                </a:solidFill>
              </a:rPr>
              <a:t>Part2 - Logistic Regression - Customer Churn Prediction Analysis</a:t>
            </a:r>
          </a:p>
          <a:p>
            <a:endParaRPr lang="en-US" altLang="zh-CN" sz="2800" dirty="0">
              <a:solidFill>
                <a:schemeClr val="bg1"/>
              </a:solidFill>
            </a:endParaRPr>
          </a:p>
        </p:txBody>
      </p:sp>
      <p:sp>
        <p:nvSpPr>
          <p:cNvPr id="8" name="文本框 7"/>
          <p:cNvSpPr txBox="1"/>
          <p:nvPr/>
        </p:nvSpPr>
        <p:spPr>
          <a:xfrm>
            <a:off x="314325" y="3514482"/>
            <a:ext cx="10581743" cy="523220"/>
          </a:xfrm>
          <a:prstGeom prst="rect">
            <a:avLst/>
          </a:prstGeom>
          <a:noFill/>
        </p:spPr>
        <p:txBody>
          <a:bodyPr wrap="none" rtlCol="0">
            <a:spAutoFit/>
          </a:bodyPr>
          <a:lstStyle/>
          <a:p>
            <a:r>
              <a:rPr lang="en-US" altLang="zh-CN" sz="2800" dirty="0">
                <a:solidFill>
                  <a:schemeClr val="bg1"/>
                </a:solidFill>
              </a:rPr>
              <a:t>Part3 - Random Forest Forecasting - Customer Conversion </a:t>
            </a:r>
            <a:r>
              <a:rPr lang="en-US" altLang="zh-CN" sz="2800" dirty="0" smtClean="0">
                <a:solidFill>
                  <a:schemeClr val="bg1"/>
                </a:solidFill>
              </a:rPr>
              <a:t>Analysis</a:t>
            </a:r>
          </a:p>
        </p:txBody>
      </p:sp>
      <p:sp>
        <p:nvSpPr>
          <p:cNvPr id="9" name="文本框 8"/>
          <p:cNvSpPr txBox="1"/>
          <p:nvPr/>
        </p:nvSpPr>
        <p:spPr>
          <a:xfrm>
            <a:off x="314325" y="4067491"/>
            <a:ext cx="9474068" cy="523220"/>
          </a:xfrm>
          <a:prstGeom prst="rect">
            <a:avLst/>
          </a:prstGeom>
          <a:noFill/>
        </p:spPr>
        <p:txBody>
          <a:bodyPr wrap="none" rtlCol="0">
            <a:spAutoFit/>
          </a:bodyPr>
          <a:lstStyle/>
          <a:p>
            <a:r>
              <a:rPr lang="en-US" altLang="zh-CN" sz="2800" dirty="0" smtClean="0">
                <a:solidFill>
                  <a:schemeClr val="bg1"/>
                </a:solidFill>
              </a:rPr>
              <a:t>Part4 - RFM Modeling (K-Means) - Customer Value Analysis</a:t>
            </a:r>
            <a:endParaRPr lang="en-US" altLang="zh-CN" sz="2800" dirty="0">
              <a:solidFill>
                <a:schemeClr val="bg1"/>
              </a:solidFill>
            </a:endParaRPr>
          </a:p>
        </p:txBody>
      </p:sp>
      <p:sp>
        <p:nvSpPr>
          <p:cNvPr id="4" name="文本框 3"/>
          <p:cNvSpPr txBox="1"/>
          <p:nvPr/>
        </p:nvSpPr>
        <p:spPr>
          <a:xfrm>
            <a:off x="10877550" y="0"/>
            <a:ext cx="504825" cy="6858000"/>
          </a:xfrm>
          <a:prstGeom prst="rect">
            <a:avLst/>
          </a:prstGeom>
          <a:solidFill>
            <a:schemeClr val="accent1">
              <a:lumMod val="20000"/>
              <a:lumOff val="80000"/>
              <a:alpha val="40000"/>
            </a:schemeClr>
          </a:solidFill>
        </p:spPr>
        <p:txBody>
          <a:bodyPr wrap="square" rtlCol="0">
            <a:spAutoFit/>
          </a:bodyPr>
          <a:lstStyle/>
          <a:p>
            <a:endParaRPr lang="zh-CN" altLang="en-US" dirty="0"/>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5319" y="3491162"/>
            <a:ext cx="469286" cy="500374"/>
          </a:xfrm>
          <a:prstGeom prst="rect">
            <a:avLst/>
          </a:prstGeom>
        </p:spPr>
      </p:pic>
    </p:spTree>
    <p:extLst>
      <p:ext uri="{BB962C8B-B14F-4D97-AF65-F5344CB8AC3E}">
        <p14:creationId xmlns:p14="http://schemas.microsoft.com/office/powerpoint/2010/main" val="26946622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1"/>
            <a:ext cx="114299" cy="1085851"/>
          </a:xfrm>
          <a:prstGeom prst="rect">
            <a:avLst/>
          </a:prstGeom>
          <a:solidFill>
            <a:srgbClr val="E31C5B">
              <a:alpha val="50000"/>
            </a:srgbClr>
          </a:solidFill>
        </p:spPr>
        <p:txBody>
          <a:bodyPr wrap="square" rtlCol="0">
            <a:spAutoFit/>
          </a:bodyPr>
          <a:lstStyle>
            <a:defPPr>
              <a:defRPr lang="zh-CN"/>
            </a:defPPr>
          </a:lstStyle>
          <a:p>
            <a:endParaRPr lang="zh-CN" altLang="en-US" dirty="0"/>
          </a:p>
        </p:txBody>
      </p:sp>
      <p:sp>
        <p:nvSpPr>
          <p:cNvPr id="4" name="文本框 3"/>
          <p:cNvSpPr txBox="1"/>
          <p:nvPr/>
        </p:nvSpPr>
        <p:spPr>
          <a:xfrm>
            <a:off x="1" y="1195150"/>
            <a:ext cx="12192000" cy="369332"/>
          </a:xfrm>
          <a:prstGeom prst="rect">
            <a:avLst/>
          </a:prstGeom>
          <a:solidFill>
            <a:srgbClr val="E31C5B">
              <a:alpha val="50000"/>
            </a:srgbClr>
          </a:solidFill>
        </p:spPr>
        <p:txBody>
          <a:bodyPr wrap="square" rtlCol="0">
            <a:spAutoFit/>
          </a:bodyPr>
          <a:lstStyle/>
          <a:p>
            <a:endParaRPr lang="zh-CN" altLang="en-US" dirty="0"/>
          </a:p>
        </p:txBody>
      </p:sp>
      <p:sp>
        <p:nvSpPr>
          <p:cNvPr id="6" name="文本框 5"/>
          <p:cNvSpPr txBox="1"/>
          <p:nvPr/>
        </p:nvSpPr>
        <p:spPr>
          <a:xfrm>
            <a:off x="114300" y="0"/>
            <a:ext cx="4878121" cy="1200329"/>
          </a:xfrm>
          <a:prstGeom prst="rect">
            <a:avLst/>
          </a:prstGeom>
          <a:noFill/>
        </p:spPr>
        <p:txBody>
          <a:bodyPr wrap="square" rtlCol="0">
            <a:spAutoFit/>
          </a:bodyPr>
          <a:lstStyle/>
          <a:p>
            <a:r>
              <a:rPr lang="en-US" altLang="zh-CN" sz="3600" b="1" dirty="0" smtClean="0"/>
              <a:t>Random Forest Forecasting Model</a:t>
            </a:r>
          </a:p>
        </p:txBody>
      </p:sp>
      <p:sp>
        <p:nvSpPr>
          <p:cNvPr id="3" name="矩形 2"/>
          <p:cNvSpPr/>
          <p:nvPr/>
        </p:nvSpPr>
        <p:spPr>
          <a:xfrm>
            <a:off x="114300" y="1195150"/>
            <a:ext cx="2762295" cy="369332"/>
          </a:xfrm>
          <a:prstGeom prst="rect">
            <a:avLst/>
          </a:prstGeom>
          <a:noFill/>
        </p:spPr>
        <p:txBody>
          <a:bodyPr wrap="none" rtlCol="0">
            <a:spAutoFit/>
          </a:bodyPr>
          <a:lstStyle/>
          <a:p>
            <a:r>
              <a:rPr lang="en-US" b="1" dirty="0" smtClean="0">
                <a:solidFill>
                  <a:schemeClr val="bg1"/>
                </a:solidFill>
              </a:rPr>
              <a:t>Hyper </a:t>
            </a:r>
            <a:r>
              <a:rPr lang="en-US" b="1" dirty="0" err="1" smtClean="0">
                <a:solidFill>
                  <a:schemeClr val="bg1"/>
                </a:solidFill>
              </a:rPr>
              <a:t>Paremeter</a:t>
            </a:r>
            <a:r>
              <a:rPr lang="en-US" b="1" dirty="0" smtClean="0">
                <a:solidFill>
                  <a:schemeClr val="bg1"/>
                </a:solidFill>
              </a:rPr>
              <a:t> </a:t>
            </a:r>
            <a:r>
              <a:rPr lang="en-US" b="1" dirty="0">
                <a:solidFill>
                  <a:schemeClr val="bg1"/>
                </a:solidFill>
              </a:rPr>
              <a:t>Tuning</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00" y="3270480"/>
            <a:ext cx="2521093" cy="1869518"/>
          </a:xfrm>
          <a:prstGeom prst="rect">
            <a:avLst/>
          </a:prstGeom>
        </p:spPr>
      </p:pic>
      <p:sp>
        <p:nvSpPr>
          <p:cNvPr id="9" name="矩形 8"/>
          <p:cNvSpPr/>
          <p:nvPr/>
        </p:nvSpPr>
        <p:spPr>
          <a:xfrm>
            <a:off x="662544" y="5228889"/>
            <a:ext cx="1962397" cy="369332"/>
          </a:xfrm>
          <a:prstGeom prst="rect">
            <a:avLst/>
          </a:prstGeom>
        </p:spPr>
        <p:txBody>
          <a:bodyPr wrap="none">
            <a:spAutoFit/>
          </a:bodyPr>
          <a:lstStyle/>
          <a:p>
            <a:r>
              <a:rPr lang="en-US" dirty="0" smtClean="0"/>
              <a:t>N estimators=200</a:t>
            </a:r>
            <a:endParaRPr lang="en-US" dirty="0"/>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96" y="3285709"/>
            <a:ext cx="2828880" cy="1769462"/>
          </a:xfrm>
          <a:prstGeom prst="rect">
            <a:avLst/>
          </a:prstGeom>
        </p:spPr>
      </p:pic>
      <p:sp>
        <p:nvSpPr>
          <p:cNvPr id="11" name="矩形 10"/>
          <p:cNvSpPr/>
          <p:nvPr/>
        </p:nvSpPr>
        <p:spPr>
          <a:xfrm>
            <a:off x="3372485" y="5228889"/>
            <a:ext cx="2117887" cy="369332"/>
          </a:xfrm>
          <a:prstGeom prst="rect">
            <a:avLst/>
          </a:prstGeom>
        </p:spPr>
        <p:txBody>
          <a:bodyPr wrap="none">
            <a:spAutoFit/>
          </a:bodyPr>
          <a:lstStyle/>
          <a:p>
            <a:r>
              <a:rPr lang="en-US" dirty="0" smtClean="0"/>
              <a:t>Min samples leaf=1</a:t>
            </a:r>
            <a:endParaRPr lang="en-US" dirty="0"/>
          </a:p>
        </p:txBody>
      </p:sp>
      <p:pic>
        <p:nvPicPr>
          <p:cNvPr id="12" name="图片 1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764" y="3285709"/>
            <a:ext cx="2691072" cy="1769462"/>
          </a:xfrm>
          <a:prstGeom prst="rect">
            <a:avLst/>
          </a:prstGeom>
        </p:spPr>
      </p:pic>
      <p:sp>
        <p:nvSpPr>
          <p:cNvPr id="13" name="矩形 12"/>
          <p:cNvSpPr/>
          <p:nvPr/>
        </p:nvSpPr>
        <p:spPr>
          <a:xfrm>
            <a:off x="6401435" y="5228889"/>
            <a:ext cx="2169184" cy="369332"/>
          </a:xfrm>
          <a:prstGeom prst="rect">
            <a:avLst/>
          </a:prstGeom>
        </p:spPr>
        <p:txBody>
          <a:bodyPr wrap="none">
            <a:spAutoFit/>
          </a:bodyPr>
          <a:lstStyle/>
          <a:p>
            <a:r>
              <a:rPr lang="en-US" dirty="0" smtClean="0"/>
              <a:t>Min samples split=3</a:t>
            </a:r>
            <a:endParaRPr lang="en-US" dirty="0"/>
          </a:p>
        </p:txBody>
      </p:sp>
      <p:pic>
        <p:nvPicPr>
          <p:cNvPr id="14" name="图片 1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170" y="3275184"/>
            <a:ext cx="2600656" cy="1779987"/>
          </a:xfrm>
          <a:prstGeom prst="rect">
            <a:avLst/>
          </a:prstGeom>
        </p:spPr>
      </p:pic>
      <p:sp>
        <p:nvSpPr>
          <p:cNvPr id="15" name="矩形 14"/>
          <p:cNvSpPr/>
          <p:nvPr/>
        </p:nvSpPr>
        <p:spPr>
          <a:xfrm>
            <a:off x="9168906" y="5228889"/>
            <a:ext cx="2363147" cy="369332"/>
          </a:xfrm>
          <a:prstGeom prst="rect">
            <a:avLst/>
          </a:prstGeom>
        </p:spPr>
        <p:txBody>
          <a:bodyPr wrap="none">
            <a:spAutoFit/>
          </a:bodyPr>
          <a:lstStyle/>
          <a:p>
            <a:r>
              <a:rPr lang="en-US" dirty="0" smtClean="0"/>
              <a:t>Maximum Depth = 20</a:t>
            </a:r>
            <a:endParaRPr lang="en-US" dirty="0"/>
          </a:p>
        </p:txBody>
      </p:sp>
      <p:sp>
        <p:nvSpPr>
          <p:cNvPr id="16" name="矩形 15"/>
          <p:cNvSpPr/>
          <p:nvPr/>
        </p:nvSpPr>
        <p:spPr>
          <a:xfrm>
            <a:off x="234900" y="1948202"/>
            <a:ext cx="10963276" cy="923330"/>
          </a:xfrm>
          <a:prstGeom prst="rect">
            <a:avLst/>
          </a:prstGeom>
        </p:spPr>
        <p:txBody>
          <a:bodyPr wrap="square">
            <a:spAutoFit/>
          </a:bodyPr>
          <a:lstStyle/>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Random Forest is an advanced ensemble technique in </a:t>
            </a:r>
            <a:r>
              <a:rPr lang="en-US" dirty="0">
                <a:latin typeface="Arial" panose="020B0604020202020204" pitchFamily="34" charset="0"/>
                <a:cs typeface="Arial" panose="020B0604020202020204" pitchFamily="34" charset="0"/>
              </a:rPr>
              <a:t>predicting customer </a:t>
            </a:r>
            <a:r>
              <a:rPr lang="en-US" dirty="0" smtClean="0">
                <a:latin typeface="Arial" panose="020B0604020202020204" pitchFamily="34" charset="0"/>
                <a:cs typeface="Arial" panose="020B0604020202020204" pitchFamily="34" charset="0"/>
              </a:rPr>
              <a:t>churn</a:t>
            </a:r>
          </a:p>
          <a:p>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Use grid search to </a:t>
            </a:r>
            <a:r>
              <a:rPr lang="en-US" dirty="0">
                <a:latin typeface="Arial" panose="020B0604020202020204" pitchFamily="34" charset="0"/>
                <a:cs typeface="Arial" panose="020B0604020202020204" pitchFamily="34" charset="0"/>
              </a:rPr>
              <a:t>adjust </a:t>
            </a:r>
            <a:r>
              <a:rPr lang="en-US" dirty="0" smtClean="0">
                <a:latin typeface="Arial" panose="020B0604020202020204" pitchFamily="34" charset="0"/>
                <a:cs typeface="Arial" panose="020B0604020202020204" pitchFamily="34" charset="0"/>
              </a:rPr>
              <a:t>parameters for </a:t>
            </a:r>
            <a:r>
              <a:rPr lang="en-US" dirty="0">
                <a:latin typeface="Arial" panose="020B0604020202020204" pitchFamily="34" charset="0"/>
                <a:cs typeface="Arial" panose="020B0604020202020204" pitchFamily="34" charset="0"/>
              </a:rPr>
              <a:t>below Optimum parameter </a:t>
            </a:r>
            <a:r>
              <a:rPr lang="en-US" dirty="0" smtClean="0">
                <a:latin typeface="Arial" panose="020B0604020202020204" pitchFamily="34" charset="0"/>
                <a:cs typeface="Arial" panose="020B0604020202020204" pitchFamily="34" charset="0"/>
              </a:rPr>
              <a:t>portfolio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5083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0" y="0"/>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4901034" y="125110"/>
            <a:ext cx="5622587" cy="1200329"/>
          </a:xfrm>
          <a:prstGeom prst="rect">
            <a:avLst/>
          </a:prstGeom>
          <a:noFill/>
        </p:spPr>
        <p:txBody>
          <a:bodyPr wrap="square" rtlCol="0">
            <a:spAutoFit/>
          </a:bodyPr>
          <a:lstStyle/>
          <a:p>
            <a:r>
              <a:rPr lang="en-US" altLang="zh-CN" sz="3600" b="1" dirty="0"/>
              <a:t>Random Forest </a:t>
            </a:r>
            <a:r>
              <a:rPr lang="en-US" altLang="zh-CN" sz="3600" b="1" dirty="0" smtClean="0"/>
              <a:t>Customer Churn Analysis</a:t>
            </a:r>
            <a:endParaRPr lang="en-US" altLang="zh-CN" sz="3600" b="1" dirty="0"/>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7102" y="1522057"/>
            <a:ext cx="3152773" cy="2384964"/>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0095" y="4065539"/>
            <a:ext cx="3183526" cy="2516236"/>
          </a:xfrm>
          <a:prstGeom prst="rect">
            <a:avLst/>
          </a:prstGeom>
        </p:spPr>
      </p:pic>
      <p:sp>
        <p:nvSpPr>
          <p:cNvPr id="2" name="矩形 1"/>
          <p:cNvSpPr/>
          <p:nvPr/>
        </p:nvSpPr>
        <p:spPr>
          <a:xfrm>
            <a:off x="686762" y="4497948"/>
            <a:ext cx="3419039" cy="1384995"/>
          </a:xfrm>
          <a:prstGeom prst="rect">
            <a:avLst/>
          </a:prstGeom>
        </p:spPr>
        <p:txBody>
          <a:bodyPr wrap="square">
            <a:spAutoFit/>
          </a:bodyPr>
          <a:lstStyle/>
          <a:p>
            <a:pPr algn="ctr"/>
            <a:r>
              <a:rPr lang="en-US" b="1" u="sng" dirty="0" smtClean="0">
                <a:solidFill>
                  <a:schemeClr val="bg1"/>
                </a:solidFill>
              </a:rPr>
              <a:t>Evaluation Results</a:t>
            </a:r>
          </a:p>
          <a:p>
            <a:endParaRPr lang="en-US" dirty="0" smtClean="0">
              <a:solidFill>
                <a:schemeClr val="bg1"/>
              </a:solidFill>
            </a:endParaRPr>
          </a:p>
          <a:p>
            <a:r>
              <a:rPr lang="en-US" sz="1600" dirty="0" smtClean="0">
                <a:solidFill>
                  <a:schemeClr val="bg1"/>
                </a:solidFill>
              </a:rPr>
              <a:t>Finally</a:t>
            </a:r>
            <a:r>
              <a:rPr lang="en-US" sz="1600" dirty="0">
                <a:solidFill>
                  <a:schemeClr val="bg1"/>
                </a:solidFill>
              </a:rPr>
              <a:t>, the random forest classifier ensures that the ROC curve area reaches</a:t>
            </a:r>
            <a:r>
              <a:rPr lang="en-US" sz="1600" b="1" u="sng" dirty="0">
                <a:solidFill>
                  <a:schemeClr val="bg1"/>
                </a:solidFill>
              </a:rPr>
              <a:t> 0.97 </a:t>
            </a:r>
            <a:r>
              <a:rPr lang="en-US" sz="1600" dirty="0">
                <a:solidFill>
                  <a:schemeClr val="bg1"/>
                </a:solidFill>
              </a:rPr>
              <a:t>without overfitting.</a:t>
            </a:r>
          </a:p>
        </p:txBody>
      </p:sp>
      <p:sp>
        <p:nvSpPr>
          <p:cNvPr id="3" name="文本框 2"/>
          <p:cNvSpPr txBox="1"/>
          <p:nvPr/>
        </p:nvSpPr>
        <p:spPr>
          <a:xfrm>
            <a:off x="5295559" y="2114374"/>
            <a:ext cx="1548255" cy="1200329"/>
          </a:xfrm>
          <a:prstGeom prst="rect">
            <a:avLst/>
          </a:prstGeom>
          <a:noFill/>
        </p:spPr>
        <p:txBody>
          <a:bodyPr wrap="square" rtlCol="0">
            <a:spAutoFit/>
          </a:bodyPr>
          <a:lstStyle/>
          <a:p>
            <a:pPr algn="ctr"/>
            <a:r>
              <a:rPr lang="en-US" b="1" dirty="0" smtClean="0"/>
              <a:t>Before </a:t>
            </a:r>
          </a:p>
          <a:p>
            <a:pPr algn="ctr"/>
            <a:r>
              <a:rPr lang="en-US" b="1" dirty="0" smtClean="0"/>
              <a:t>Hyper parameter Tuning</a:t>
            </a:r>
            <a:endParaRPr lang="en-US" b="1" dirty="0"/>
          </a:p>
        </p:txBody>
      </p:sp>
      <p:sp>
        <p:nvSpPr>
          <p:cNvPr id="10" name="文本框 9"/>
          <p:cNvSpPr txBox="1"/>
          <p:nvPr/>
        </p:nvSpPr>
        <p:spPr>
          <a:xfrm>
            <a:off x="5295559" y="4497948"/>
            <a:ext cx="1548255" cy="1200329"/>
          </a:xfrm>
          <a:prstGeom prst="rect">
            <a:avLst/>
          </a:prstGeom>
          <a:noFill/>
        </p:spPr>
        <p:txBody>
          <a:bodyPr wrap="square" rtlCol="0">
            <a:spAutoFit/>
          </a:bodyPr>
          <a:lstStyle/>
          <a:p>
            <a:pPr algn="ctr"/>
            <a:r>
              <a:rPr lang="en-US" b="1" dirty="0" smtClean="0"/>
              <a:t>After </a:t>
            </a:r>
          </a:p>
          <a:p>
            <a:pPr algn="ctr"/>
            <a:r>
              <a:rPr lang="en-US" b="1" dirty="0" smtClean="0"/>
              <a:t>Hyper parameter Tuning</a:t>
            </a:r>
            <a:endParaRPr lang="en-US" b="1" dirty="0"/>
          </a:p>
        </p:txBody>
      </p:sp>
      <p:sp>
        <p:nvSpPr>
          <p:cNvPr id="4" name="矩形 3"/>
          <p:cNvSpPr/>
          <p:nvPr/>
        </p:nvSpPr>
        <p:spPr>
          <a:xfrm>
            <a:off x="686762" y="706449"/>
            <a:ext cx="3247063" cy="1631216"/>
          </a:xfrm>
          <a:prstGeom prst="rect">
            <a:avLst/>
          </a:prstGeom>
        </p:spPr>
        <p:txBody>
          <a:bodyPr wrap="square">
            <a:spAutoFit/>
          </a:bodyPr>
          <a:lstStyle/>
          <a:p>
            <a:pPr algn="ctr"/>
            <a:r>
              <a:rPr lang="en-US" b="1" u="sng" dirty="0" smtClean="0">
                <a:solidFill>
                  <a:schemeClr val="bg1"/>
                </a:solidFill>
              </a:rPr>
              <a:t>Best Parameters</a:t>
            </a:r>
          </a:p>
          <a:p>
            <a:pPr algn="ctr"/>
            <a:endParaRPr lang="en-US" b="1" u="sng" dirty="0" smtClean="0">
              <a:solidFill>
                <a:schemeClr val="bg1"/>
              </a:solidFill>
            </a:endParaRPr>
          </a:p>
          <a:p>
            <a:pPr algn="ctr"/>
            <a:r>
              <a:rPr lang="en-US" sz="1600" dirty="0" err="1" smtClean="0">
                <a:solidFill>
                  <a:schemeClr val="bg1"/>
                </a:solidFill>
              </a:rPr>
              <a:t>n_estimators</a:t>
            </a:r>
            <a:r>
              <a:rPr lang="en-US" sz="1600" dirty="0" smtClean="0">
                <a:solidFill>
                  <a:schemeClr val="bg1"/>
                </a:solidFill>
              </a:rPr>
              <a:t>=200</a:t>
            </a:r>
            <a:endParaRPr lang="en-US" sz="1600" dirty="0">
              <a:solidFill>
                <a:schemeClr val="bg1"/>
              </a:solidFill>
            </a:endParaRPr>
          </a:p>
          <a:p>
            <a:pPr algn="ctr"/>
            <a:r>
              <a:rPr lang="en-US" sz="1600" dirty="0" err="1" smtClean="0">
                <a:solidFill>
                  <a:schemeClr val="bg1"/>
                </a:solidFill>
              </a:rPr>
              <a:t>max_depth</a:t>
            </a:r>
            <a:r>
              <a:rPr lang="en-US" sz="1600" dirty="0" smtClean="0">
                <a:solidFill>
                  <a:schemeClr val="bg1"/>
                </a:solidFill>
              </a:rPr>
              <a:t>=20</a:t>
            </a:r>
            <a:endParaRPr lang="en-US" sz="1600" dirty="0">
              <a:solidFill>
                <a:schemeClr val="bg1"/>
              </a:solidFill>
            </a:endParaRPr>
          </a:p>
          <a:p>
            <a:pPr algn="ctr"/>
            <a:r>
              <a:rPr lang="en-US" sz="1600" dirty="0" err="1" smtClean="0">
                <a:solidFill>
                  <a:schemeClr val="bg1"/>
                </a:solidFill>
              </a:rPr>
              <a:t>min_samples_leaf</a:t>
            </a:r>
            <a:r>
              <a:rPr lang="en-US" sz="1600" dirty="0" smtClean="0">
                <a:solidFill>
                  <a:schemeClr val="bg1"/>
                </a:solidFill>
              </a:rPr>
              <a:t>=1</a:t>
            </a:r>
            <a:endParaRPr lang="en-US" sz="1600" dirty="0">
              <a:solidFill>
                <a:schemeClr val="bg1"/>
              </a:solidFill>
            </a:endParaRPr>
          </a:p>
          <a:p>
            <a:pPr algn="ctr"/>
            <a:r>
              <a:rPr lang="en-US" sz="1600" dirty="0" err="1" smtClean="0">
                <a:solidFill>
                  <a:schemeClr val="bg1"/>
                </a:solidFill>
              </a:rPr>
              <a:t>min_samples_split</a:t>
            </a:r>
            <a:r>
              <a:rPr lang="en-US" sz="1600" dirty="0" smtClean="0">
                <a:solidFill>
                  <a:schemeClr val="bg1"/>
                </a:solidFill>
              </a:rPr>
              <a:t>=3</a:t>
            </a:r>
            <a:endParaRPr lang="en-US" sz="1600" dirty="0">
              <a:solidFill>
                <a:schemeClr val="bg1"/>
              </a:solidFill>
            </a:endParaRPr>
          </a:p>
        </p:txBody>
      </p:sp>
    </p:spTree>
    <p:extLst>
      <p:ext uri="{BB962C8B-B14F-4D97-AF65-F5344CB8AC3E}">
        <p14:creationId xmlns:p14="http://schemas.microsoft.com/office/powerpoint/2010/main" val="379216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0" y="0"/>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4919220" y="153685"/>
            <a:ext cx="5939280" cy="1200329"/>
          </a:xfrm>
          <a:prstGeom prst="rect">
            <a:avLst/>
          </a:prstGeom>
          <a:noFill/>
        </p:spPr>
        <p:txBody>
          <a:bodyPr wrap="square" rtlCol="0">
            <a:spAutoFit/>
          </a:bodyPr>
          <a:lstStyle/>
          <a:p>
            <a:r>
              <a:rPr lang="en-US" altLang="zh-CN" sz="3600" b="1" dirty="0"/>
              <a:t>Random Forest </a:t>
            </a:r>
            <a:r>
              <a:rPr lang="en-US" altLang="zh-CN" sz="3600" b="1" dirty="0" smtClean="0"/>
              <a:t>Customer Churn Analysis</a:t>
            </a:r>
            <a:endParaRPr lang="en-US" altLang="zh-CN" sz="3600" b="1" dirty="0"/>
          </a:p>
        </p:txBody>
      </p:sp>
      <p:sp>
        <p:nvSpPr>
          <p:cNvPr id="12" name="矩形 11"/>
          <p:cNvSpPr/>
          <p:nvPr/>
        </p:nvSpPr>
        <p:spPr>
          <a:xfrm>
            <a:off x="677237" y="592149"/>
            <a:ext cx="3247063" cy="2154436"/>
          </a:xfrm>
          <a:prstGeom prst="rect">
            <a:avLst/>
          </a:prstGeom>
        </p:spPr>
        <p:txBody>
          <a:bodyPr wrap="square">
            <a:spAutoFit/>
          </a:bodyPr>
          <a:lstStyle/>
          <a:p>
            <a:pPr algn="ctr"/>
            <a:r>
              <a:rPr lang="en-US" b="1" u="sng" dirty="0" smtClean="0">
                <a:solidFill>
                  <a:schemeClr val="bg1"/>
                </a:solidFill>
              </a:rPr>
              <a:t>The Top 5 Importance Features</a:t>
            </a:r>
          </a:p>
          <a:p>
            <a:pPr algn="ctr"/>
            <a:endParaRPr lang="en-US" b="1" u="sng"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Lasthlordergap</a:t>
            </a:r>
            <a:endParaRPr lang="en-US" sz="1600"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Visitnum_oneyear</a:t>
            </a:r>
            <a:endParaRPr lang="en-US" sz="1600"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Lastpvgap</a:t>
            </a:r>
            <a:endParaRPr lang="en-US" sz="1600"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Airbnb_profits</a:t>
            </a:r>
            <a:endParaRPr lang="en-US" sz="1600"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Cityorders</a:t>
            </a:r>
            <a:endParaRPr lang="en-US" sz="1600" dirty="0">
              <a:solidFill>
                <a:schemeClr val="bg1"/>
              </a:solidFill>
            </a:endParaRPr>
          </a:p>
        </p:txBody>
      </p:sp>
      <p:pic>
        <p:nvPicPr>
          <p:cNvPr id="13" name="图片 1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944" y="1538038"/>
            <a:ext cx="5992061" cy="3572374"/>
          </a:xfrm>
          <a:prstGeom prst="rect">
            <a:avLst/>
          </a:prstGeom>
        </p:spPr>
      </p:pic>
    </p:spTree>
    <p:extLst>
      <p:ext uri="{BB962C8B-B14F-4D97-AF65-F5344CB8AC3E}">
        <p14:creationId xmlns:p14="http://schemas.microsoft.com/office/powerpoint/2010/main" val="389793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1884" y="0"/>
            <a:ext cx="4805994" cy="6858000"/>
          </a:xfrm>
          <a:prstGeom prst="rect">
            <a:avLst/>
          </a:prstGeom>
          <a:solidFill>
            <a:srgbClr val="FF5A5F"/>
          </a:solidFill>
          <a:ln w="12700" cap="flat" cmpd="sng" algn="ctr">
            <a:noFill/>
            <a:prstDash val="solid"/>
            <a:miter lim="800000"/>
          </a:ln>
          <a:effectLst/>
        </p:spPr>
      </p:pic>
      <p:sp>
        <p:nvSpPr>
          <p:cNvPr id="8" name="文本框 7"/>
          <p:cNvSpPr txBox="1"/>
          <p:nvPr/>
        </p:nvSpPr>
        <p:spPr>
          <a:xfrm>
            <a:off x="312123" y="385531"/>
            <a:ext cx="3950915" cy="1754326"/>
          </a:xfrm>
          <a:prstGeom prst="rect">
            <a:avLst/>
          </a:prstGeom>
          <a:noFill/>
        </p:spPr>
        <p:txBody>
          <a:bodyPr wrap="square" rtlCol="0">
            <a:spAutoFit/>
          </a:bodyPr>
          <a:lstStyle/>
          <a:p>
            <a:r>
              <a:rPr lang="en-US" altLang="zh-CN" sz="3600" b="1" dirty="0" smtClean="0">
                <a:solidFill>
                  <a:schemeClr val="bg1"/>
                </a:solidFill>
              </a:rPr>
              <a:t>Airbnb App </a:t>
            </a:r>
          </a:p>
          <a:p>
            <a:r>
              <a:rPr lang="en-US" altLang="zh-CN" sz="3600" b="1" dirty="0" smtClean="0">
                <a:solidFill>
                  <a:schemeClr val="bg1"/>
                </a:solidFill>
              </a:rPr>
              <a:t>User Data</a:t>
            </a:r>
          </a:p>
          <a:p>
            <a:r>
              <a:rPr lang="en-US" altLang="zh-CN" dirty="0" smtClean="0">
                <a:solidFill>
                  <a:schemeClr val="bg1"/>
                </a:solidFill>
              </a:rPr>
              <a:t>Airbnb Open Data –App Users data within one week in the year 2019</a:t>
            </a:r>
            <a:endParaRPr lang="zh-CN" altLang="en-US" sz="3600" b="1" dirty="0">
              <a:solidFill>
                <a:schemeClr val="bg1"/>
              </a:solidFill>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16" name="Arc 1">
            <a:extLst>
              <a:ext uri="{FF2B5EF4-FFF2-40B4-BE49-F238E27FC236}">
                <a16:creationId xmlns:a16="http://schemas.microsoft.com/office/drawing/2014/main" id="{D0DD1489-4064-47B9-89AC-3B8A4753C10A}"/>
              </a:ext>
            </a:extLst>
          </p:cNvPr>
          <p:cNvSpPr/>
          <p:nvPr/>
        </p:nvSpPr>
        <p:spPr>
          <a:xfrm>
            <a:off x="897260" y="762261"/>
            <a:ext cx="5146369" cy="5147187"/>
          </a:xfrm>
          <a:prstGeom prst="arc">
            <a:avLst>
              <a:gd name="adj1" fmla="val 18493287"/>
              <a:gd name="adj2" fmla="val 3201527"/>
            </a:avLst>
          </a:prstGeom>
          <a:noFill/>
          <a:ln w="47625" cap="flat" cmpd="sng" algn="ctr">
            <a:gradFill>
              <a:gsLst>
                <a:gs pos="53100">
                  <a:sysClr val="window" lastClr="FFFFFF">
                    <a:lumMod val="85000"/>
                  </a:sysClr>
                </a:gs>
                <a:gs pos="0">
                  <a:sysClr val="window" lastClr="FFFFFF">
                    <a:lumMod val="85000"/>
                    <a:alpha val="30000"/>
                  </a:sysClr>
                </a:gs>
                <a:gs pos="100000">
                  <a:sysClr val="window" lastClr="FFFFFF">
                    <a:lumMod val="85000"/>
                    <a:alpha val="25000"/>
                  </a:sys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irbnb Cereal Light"/>
              <a:ea typeface="+mn-ea"/>
              <a:cs typeface="+mn-cs"/>
            </a:endParaRPr>
          </a:p>
        </p:txBody>
      </p:sp>
      <p:sp>
        <p:nvSpPr>
          <p:cNvPr id="17" name="Oval 4">
            <a:extLst>
              <a:ext uri="{FF2B5EF4-FFF2-40B4-BE49-F238E27FC236}">
                <a16:creationId xmlns:a16="http://schemas.microsoft.com/office/drawing/2014/main" id="{E38F3BD0-6B31-4478-AB9E-E9488104076C}"/>
              </a:ext>
            </a:extLst>
          </p:cNvPr>
          <p:cNvSpPr/>
          <p:nvPr/>
        </p:nvSpPr>
        <p:spPr>
          <a:xfrm rot="16200000">
            <a:off x="5305803" y="1586978"/>
            <a:ext cx="281576" cy="281577"/>
          </a:xfrm>
          <a:prstGeom prst="ellipse">
            <a:avLst/>
          </a:prstGeom>
          <a:solidFill>
            <a:srgbClr val="FF5A5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smtClean="0">
              <a:ln>
                <a:noFill/>
              </a:ln>
              <a:solidFill>
                <a:prstClr val="white"/>
              </a:solidFill>
              <a:effectLst/>
              <a:uLnTx/>
              <a:uFillTx/>
              <a:latin typeface="Beirut" charset="-78"/>
              <a:ea typeface="Beirut" charset="-78"/>
              <a:cs typeface="Beirut" charset="-78"/>
            </a:endParaRPr>
          </a:p>
        </p:txBody>
      </p:sp>
      <p:sp>
        <p:nvSpPr>
          <p:cNvPr id="19" name="Oval 4">
            <a:extLst>
              <a:ext uri="{FF2B5EF4-FFF2-40B4-BE49-F238E27FC236}">
                <a16:creationId xmlns:a16="http://schemas.microsoft.com/office/drawing/2014/main" id="{E38F3BD0-6B31-4478-AB9E-E9488104076C}"/>
              </a:ext>
            </a:extLst>
          </p:cNvPr>
          <p:cNvSpPr/>
          <p:nvPr/>
        </p:nvSpPr>
        <p:spPr>
          <a:xfrm rot="16200000">
            <a:off x="5790311" y="2402386"/>
            <a:ext cx="281576" cy="281577"/>
          </a:xfrm>
          <a:prstGeom prst="ellipse">
            <a:avLst/>
          </a:prstGeom>
          <a:solidFill>
            <a:srgbClr val="FF5A5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ysClr val="window" lastClr="FFFFFF"/>
              </a:solidFill>
              <a:effectLst/>
              <a:uLnTx/>
              <a:uFillTx/>
              <a:latin typeface="Beirut" charset="-78"/>
              <a:ea typeface="Beirut" charset="-78"/>
              <a:cs typeface="Beirut" charset="-78"/>
            </a:endParaRPr>
          </a:p>
        </p:txBody>
      </p:sp>
      <p:sp>
        <p:nvSpPr>
          <p:cNvPr id="21" name="Oval 4">
            <a:extLst>
              <a:ext uri="{FF2B5EF4-FFF2-40B4-BE49-F238E27FC236}">
                <a16:creationId xmlns:a16="http://schemas.microsoft.com/office/drawing/2014/main" id="{E38F3BD0-6B31-4478-AB9E-E9488104076C}"/>
              </a:ext>
            </a:extLst>
          </p:cNvPr>
          <p:cNvSpPr/>
          <p:nvPr/>
        </p:nvSpPr>
        <p:spPr>
          <a:xfrm rot="16200000">
            <a:off x="5931099" y="3307415"/>
            <a:ext cx="281576" cy="281577"/>
          </a:xfrm>
          <a:prstGeom prst="ellipse">
            <a:avLst/>
          </a:prstGeom>
          <a:solidFill>
            <a:srgbClr val="FF5A5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ysClr val="window" lastClr="FFFFFF"/>
              </a:solidFill>
              <a:effectLst/>
              <a:uLnTx/>
              <a:uFillTx/>
              <a:latin typeface="Beirut" charset="-78"/>
              <a:ea typeface="Beirut" charset="-78"/>
              <a:cs typeface="Beirut" charset="-78"/>
            </a:endParaRPr>
          </a:p>
        </p:txBody>
      </p:sp>
      <p:sp>
        <p:nvSpPr>
          <p:cNvPr id="22" name="Arc 1">
            <a:extLst>
              <a:ext uri="{FF2B5EF4-FFF2-40B4-BE49-F238E27FC236}">
                <a16:creationId xmlns:a16="http://schemas.microsoft.com/office/drawing/2014/main" id="{D0DD1489-4064-47B9-89AC-3B8A4753C10A}"/>
              </a:ext>
            </a:extLst>
          </p:cNvPr>
          <p:cNvSpPr/>
          <p:nvPr/>
        </p:nvSpPr>
        <p:spPr>
          <a:xfrm rot="15876965">
            <a:off x="4173653" y="4761552"/>
            <a:ext cx="5146369" cy="5147224"/>
          </a:xfrm>
          <a:prstGeom prst="arc">
            <a:avLst>
              <a:gd name="adj1" fmla="val 19452137"/>
              <a:gd name="adj2" fmla="val 5174930"/>
            </a:avLst>
          </a:prstGeom>
          <a:noFill/>
          <a:ln w="47625" cap="flat" cmpd="sng" algn="ctr">
            <a:gradFill>
              <a:gsLst>
                <a:gs pos="53100">
                  <a:sysClr val="window" lastClr="FFFFFF">
                    <a:lumMod val="85000"/>
                  </a:sysClr>
                </a:gs>
                <a:gs pos="0">
                  <a:sysClr val="window" lastClr="FFFFFF">
                    <a:lumMod val="85000"/>
                    <a:alpha val="30000"/>
                  </a:sysClr>
                </a:gs>
                <a:gs pos="100000">
                  <a:sysClr val="window" lastClr="FFFFFF">
                    <a:lumMod val="85000"/>
                    <a:alpha val="25000"/>
                  </a:sys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irbnb Cereal Light"/>
              <a:ea typeface="+mn-ea"/>
              <a:cs typeface="+mn-cs"/>
            </a:endParaRPr>
          </a:p>
        </p:txBody>
      </p:sp>
      <p:sp>
        <p:nvSpPr>
          <p:cNvPr id="20" name="Oval 4">
            <a:extLst>
              <a:ext uri="{FF2B5EF4-FFF2-40B4-BE49-F238E27FC236}">
                <a16:creationId xmlns:a16="http://schemas.microsoft.com/office/drawing/2014/main" id="{E38F3BD0-6B31-4478-AB9E-E9488104076C}"/>
              </a:ext>
            </a:extLst>
          </p:cNvPr>
          <p:cNvSpPr/>
          <p:nvPr/>
        </p:nvSpPr>
        <p:spPr>
          <a:xfrm rot="16200000">
            <a:off x="5719917" y="4803402"/>
            <a:ext cx="281576" cy="281577"/>
          </a:xfrm>
          <a:prstGeom prst="ellipse">
            <a:avLst/>
          </a:prstGeom>
          <a:solidFill>
            <a:srgbClr val="FF5A5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ysClr val="window" lastClr="FFFFFF"/>
              </a:solidFill>
              <a:effectLst/>
              <a:uLnTx/>
              <a:uFillTx/>
              <a:latin typeface="Beirut" charset="-78"/>
              <a:ea typeface="Beirut" charset="-78"/>
              <a:cs typeface="Beirut" charset="-78"/>
            </a:endParaRPr>
          </a:p>
        </p:txBody>
      </p:sp>
      <p:sp>
        <p:nvSpPr>
          <p:cNvPr id="23" name="Oval 4">
            <a:extLst>
              <a:ext uri="{FF2B5EF4-FFF2-40B4-BE49-F238E27FC236}">
                <a16:creationId xmlns:a16="http://schemas.microsoft.com/office/drawing/2014/main" id="{E38F3BD0-6B31-4478-AB9E-E9488104076C}"/>
              </a:ext>
            </a:extLst>
          </p:cNvPr>
          <p:cNvSpPr/>
          <p:nvPr/>
        </p:nvSpPr>
        <p:spPr>
          <a:xfrm rot="16200000">
            <a:off x="7572644" y="4803402"/>
            <a:ext cx="281576" cy="281577"/>
          </a:xfrm>
          <a:prstGeom prst="ellipse">
            <a:avLst/>
          </a:prstGeom>
          <a:solidFill>
            <a:srgbClr val="FF5A5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ysClr val="window" lastClr="FFFFFF"/>
              </a:solidFill>
              <a:effectLst/>
              <a:uLnTx/>
              <a:uFillTx/>
              <a:latin typeface="Beirut" charset="-78"/>
              <a:ea typeface="Beirut" charset="-78"/>
              <a:cs typeface="Beirut" charset="-78"/>
            </a:endParaRPr>
          </a:p>
        </p:txBody>
      </p:sp>
      <p:sp>
        <p:nvSpPr>
          <p:cNvPr id="24" name="Oval 4">
            <a:extLst>
              <a:ext uri="{FF2B5EF4-FFF2-40B4-BE49-F238E27FC236}">
                <a16:creationId xmlns:a16="http://schemas.microsoft.com/office/drawing/2014/main" id="{E38F3BD0-6B31-4478-AB9E-E9488104076C}"/>
              </a:ext>
            </a:extLst>
          </p:cNvPr>
          <p:cNvSpPr/>
          <p:nvPr/>
        </p:nvSpPr>
        <p:spPr>
          <a:xfrm rot="16200000">
            <a:off x="8625902" y="5673675"/>
            <a:ext cx="281576" cy="281577"/>
          </a:xfrm>
          <a:prstGeom prst="ellipse">
            <a:avLst/>
          </a:prstGeom>
          <a:solidFill>
            <a:srgbClr val="FF5A5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ysClr val="window" lastClr="FFFFFF"/>
              </a:solidFill>
              <a:effectLst/>
              <a:uLnTx/>
              <a:uFillTx/>
              <a:latin typeface="Beirut" charset="-78"/>
              <a:ea typeface="Beirut" charset="-78"/>
              <a:cs typeface="Beirut" charset="-78"/>
            </a:endParaRPr>
          </a:p>
        </p:txBody>
      </p:sp>
      <p:sp>
        <p:nvSpPr>
          <p:cNvPr id="6" name="文本框 5"/>
          <p:cNvSpPr txBox="1"/>
          <p:nvPr/>
        </p:nvSpPr>
        <p:spPr>
          <a:xfrm>
            <a:off x="5572490" y="1499223"/>
            <a:ext cx="1983235" cy="369332"/>
          </a:xfrm>
          <a:prstGeom prst="rect">
            <a:avLst/>
          </a:prstGeom>
          <a:noFill/>
        </p:spPr>
        <p:txBody>
          <a:bodyPr wrap="none" rtlCol="0">
            <a:spAutoFit/>
          </a:bodyPr>
          <a:lstStyle/>
          <a:p>
            <a:r>
              <a:rPr lang="en-US" b="1" dirty="0" smtClean="0"/>
              <a:t>Background/EDA</a:t>
            </a:r>
            <a:endParaRPr lang="en-US" b="1" dirty="0"/>
          </a:p>
        </p:txBody>
      </p:sp>
      <p:sp>
        <p:nvSpPr>
          <p:cNvPr id="27" name="文本框 26"/>
          <p:cNvSpPr txBox="1"/>
          <p:nvPr/>
        </p:nvSpPr>
        <p:spPr>
          <a:xfrm>
            <a:off x="6071887" y="2314631"/>
            <a:ext cx="2319866" cy="369332"/>
          </a:xfrm>
          <a:prstGeom prst="rect">
            <a:avLst/>
          </a:prstGeom>
          <a:noFill/>
        </p:spPr>
        <p:txBody>
          <a:bodyPr wrap="none" rtlCol="0">
            <a:spAutoFit/>
          </a:bodyPr>
          <a:lstStyle/>
          <a:p>
            <a:r>
              <a:rPr lang="en-US" b="1" dirty="0" smtClean="0"/>
              <a:t>Data Pre-Processing</a:t>
            </a:r>
            <a:endParaRPr lang="en-US" b="1" dirty="0"/>
          </a:p>
        </p:txBody>
      </p:sp>
      <p:sp>
        <p:nvSpPr>
          <p:cNvPr id="28" name="文本框 27"/>
          <p:cNvSpPr txBox="1"/>
          <p:nvPr/>
        </p:nvSpPr>
        <p:spPr>
          <a:xfrm>
            <a:off x="6212676" y="3263537"/>
            <a:ext cx="3567002" cy="369332"/>
          </a:xfrm>
          <a:prstGeom prst="rect">
            <a:avLst/>
          </a:prstGeom>
          <a:noFill/>
        </p:spPr>
        <p:txBody>
          <a:bodyPr wrap="none" rtlCol="0">
            <a:spAutoFit/>
          </a:bodyPr>
          <a:lstStyle/>
          <a:p>
            <a:r>
              <a:rPr lang="en-US" b="1" dirty="0" smtClean="0"/>
              <a:t>Feature Engineering &amp; Selection</a:t>
            </a:r>
            <a:endParaRPr lang="en-US" b="1" dirty="0"/>
          </a:p>
        </p:txBody>
      </p:sp>
      <p:sp>
        <p:nvSpPr>
          <p:cNvPr id="29" name="矩形 28"/>
          <p:cNvSpPr/>
          <p:nvPr/>
        </p:nvSpPr>
        <p:spPr>
          <a:xfrm>
            <a:off x="5418722" y="5148518"/>
            <a:ext cx="1947314" cy="369332"/>
          </a:xfrm>
          <a:prstGeom prst="rect">
            <a:avLst/>
          </a:prstGeom>
          <a:noFill/>
        </p:spPr>
        <p:txBody>
          <a:bodyPr wrap="square" rtlCol="0">
            <a:spAutoFit/>
          </a:bodyPr>
          <a:lstStyle/>
          <a:p>
            <a:r>
              <a:rPr lang="en-US" b="1" dirty="0" smtClean="0"/>
              <a:t>Customer Churn</a:t>
            </a:r>
            <a:endParaRPr lang="en-US" b="1" dirty="0"/>
          </a:p>
        </p:txBody>
      </p:sp>
      <p:sp>
        <p:nvSpPr>
          <p:cNvPr id="30" name="矩形 29"/>
          <p:cNvSpPr/>
          <p:nvPr/>
        </p:nvSpPr>
        <p:spPr>
          <a:xfrm>
            <a:off x="7366036" y="4099786"/>
            <a:ext cx="1358064" cy="646331"/>
          </a:xfrm>
          <a:prstGeom prst="rect">
            <a:avLst/>
          </a:prstGeom>
          <a:noFill/>
        </p:spPr>
        <p:txBody>
          <a:bodyPr wrap="none" rtlCol="0">
            <a:spAutoFit/>
          </a:bodyPr>
          <a:lstStyle/>
          <a:p>
            <a:r>
              <a:rPr lang="en-US" b="1" dirty="0" smtClean="0"/>
              <a:t>Customer </a:t>
            </a:r>
          </a:p>
          <a:p>
            <a:r>
              <a:rPr lang="en-US" b="1" dirty="0" smtClean="0"/>
              <a:t>Conversion</a:t>
            </a:r>
            <a:endParaRPr lang="en-US" b="1" dirty="0"/>
          </a:p>
        </p:txBody>
      </p:sp>
      <p:sp>
        <p:nvSpPr>
          <p:cNvPr id="31" name="矩形 30"/>
          <p:cNvSpPr/>
          <p:nvPr/>
        </p:nvSpPr>
        <p:spPr>
          <a:xfrm>
            <a:off x="8907479" y="5186167"/>
            <a:ext cx="1846980" cy="646331"/>
          </a:xfrm>
          <a:prstGeom prst="rect">
            <a:avLst/>
          </a:prstGeom>
          <a:noFill/>
        </p:spPr>
        <p:txBody>
          <a:bodyPr wrap="none" rtlCol="0">
            <a:spAutoFit/>
          </a:bodyPr>
          <a:lstStyle/>
          <a:p>
            <a:r>
              <a:rPr lang="en-US" b="1" dirty="0" smtClean="0"/>
              <a:t>Customer V</a:t>
            </a:r>
            <a:r>
              <a:rPr lang="en-US" altLang="zh-CN" b="1" dirty="0" smtClean="0"/>
              <a:t>alue</a:t>
            </a:r>
            <a:endParaRPr lang="en-US" b="1" dirty="0" smtClean="0"/>
          </a:p>
          <a:p>
            <a:r>
              <a:rPr lang="en-US" b="1" dirty="0" smtClean="0"/>
              <a:t>Segmentation </a:t>
            </a:r>
            <a:endParaRPr lang="en-US" b="1" dirty="0"/>
          </a:p>
        </p:txBody>
      </p:sp>
      <p:sp>
        <p:nvSpPr>
          <p:cNvPr id="33" name="文本框 32"/>
          <p:cNvSpPr txBox="1"/>
          <p:nvPr/>
        </p:nvSpPr>
        <p:spPr>
          <a:xfrm>
            <a:off x="5572490" y="5673675"/>
            <a:ext cx="184731" cy="369332"/>
          </a:xfrm>
          <a:prstGeom prst="rect">
            <a:avLst/>
          </a:prstGeom>
          <a:noFill/>
        </p:spPr>
        <p:txBody>
          <a:bodyPr wrap="none" rtlCol="0">
            <a:spAutoFit/>
          </a:bodyPr>
          <a:lstStyle/>
          <a:p>
            <a:endParaRPr lang="en-US" dirty="0"/>
          </a:p>
        </p:txBody>
      </p:sp>
      <p:sp>
        <p:nvSpPr>
          <p:cNvPr id="25" name="文本框 24"/>
          <p:cNvSpPr txBox="1"/>
          <p:nvPr/>
        </p:nvSpPr>
        <p:spPr>
          <a:xfrm>
            <a:off x="1427148" y="4218614"/>
            <a:ext cx="1742781" cy="369332"/>
          </a:xfrm>
          <a:prstGeom prst="rect">
            <a:avLst/>
          </a:prstGeom>
          <a:noFill/>
        </p:spPr>
        <p:txBody>
          <a:bodyPr wrap="square" rtlCol="0">
            <a:spAutoFit/>
          </a:bodyPr>
          <a:lstStyle/>
          <a:p>
            <a:pPr algn="ctr"/>
            <a:r>
              <a:rPr lang="en-US" altLang="zh-CN" b="1" u="sng" dirty="0" smtClean="0">
                <a:solidFill>
                  <a:schemeClr val="bg1"/>
                </a:solidFill>
              </a:rPr>
              <a:t>Package Used</a:t>
            </a:r>
          </a:p>
        </p:txBody>
      </p:sp>
      <p:sp>
        <p:nvSpPr>
          <p:cNvPr id="26" name="矩形 25"/>
          <p:cNvSpPr/>
          <p:nvPr/>
        </p:nvSpPr>
        <p:spPr>
          <a:xfrm>
            <a:off x="1487300" y="4675691"/>
            <a:ext cx="3762375" cy="1384995"/>
          </a:xfrm>
          <a:prstGeom prst="rect">
            <a:avLst/>
          </a:prstGeom>
        </p:spPr>
        <p:txBody>
          <a:bodyPr wrap="square">
            <a:spAutoFit/>
          </a:bodyPr>
          <a:lstStyle/>
          <a:p>
            <a:pPr marL="285750" indent="-285750">
              <a:buFont typeface="Arial" panose="020B0604020202020204" pitchFamily="34" charset="0"/>
              <a:buChar char="•"/>
            </a:pPr>
            <a:r>
              <a:rPr lang="en-US" altLang="zh-CN" sz="1400" dirty="0" smtClean="0">
                <a:solidFill>
                  <a:schemeClr val="bg1"/>
                </a:solidFill>
                <a:latin typeface="Arial" panose="020B0604020202020204" pitchFamily="34" charset="0"/>
                <a:cs typeface="Arial" panose="020B0604020202020204" pitchFamily="34" charset="0"/>
              </a:rPr>
              <a:t>Python</a:t>
            </a:r>
          </a:p>
          <a:p>
            <a:pPr marL="285750" indent="-285750">
              <a:buFont typeface="Arial" panose="020B0604020202020204" pitchFamily="34" charset="0"/>
              <a:buChar char="•"/>
            </a:pPr>
            <a:r>
              <a:rPr lang="en-US" altLang="zh-CN" sz="1400" dirty="0" smtClean="0">
                <a:solidFill>
                  <a:schemeClr val="bg1"/>
                </a:solidFill>
                <a:latin typeface="Arial" panose="020B0604020202020204" pitchFamily="34" charset="0"/>
                <a:cs typeface="Arial" panose="020B0604020202020204" pitchFamily="34" charset="0"/>
              </a:rPr>
              <a:t>Pandas</a:t>
            </a:r>
          </a:p>
          <a:p>
            <a:pPr marL="285750" indent="-285750">
              <a:buFont typeface="Arial" panose="020B0604020202020204" pitchFamily="34" charset="0"/>
              <a:buChar char="•"/>
            </a:pPr>
            <a:r>
              <a:rPr lang="en-US" altLang="zh-CN" sz="1400" dirty="0" err="1" smtClean="0">
                <a:solidFill>
                  <a:schemeClr val="bg1"/>
                </a:solidFill>
                <a:latin typeface="Arial" panose="020B0604020202020204" pitchFamily="34" charset="0"/>
                <a:cs typeface="Arial" panose="020B0604020202020204" pitchFamily="34" charset="0"/>
              </a:rPr>
              <a:t>Numpy</a:t>
            </a:r>
            <a:endParaRPr lang="en-US" altLang="zh-CN" sz="14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400" dirty="0" err="1" smtClean="0">
                <a:solidFill>
                  <a:schemeClr val="bg1"/>
                </a:solidFill>
                <a:latin typeface="Arial" panose="020B0604020202020204" pitchFamily="34" charset="0"/>
                <a:cs typeface="Arial" panose="020B0604020202020204" pitchFamily="34" charset="0"/>
              </a:rPr>
              <a:t>Matplotlib</a:t>
            </a:r>
            <a:endParaRPr lang="en-US" altLang="zh-CN" sz="14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400" dirty="0" err="1" smtClean="0">
                <a:solidFill>
                  <a:schemeClr val="bg1"/>
                </a:solidFill>
                <a:latin typeface="Arial" panose="020B0604020202020204" pitchFamily="34" charset="0"/>
                <a:cs typeface="Arial" panose="020B0604020202020204" pitchFamily="34" charset="0"/>
              </a:rPr>
              <a:t>Seaborn</a:t>
            </a:r>
            <a:endParaRPr lang="en-US" altLang="zh-CN" sz="14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400" dirty="0" err="1" smtClean="0">
                <a:solidFill>
                  <a:schemeClr val="bg1"/>
                </a:solidFill>
                <a:latin typeface="Arial" panose="020B0604020202020204" pitchFamily="34" charset="0"/>
                <a:cs typeface="Arial" panose="020B0604020202020204" pitchFamily="34" charset="0"/>
              </a:rPr>
              <a:t>Sklearn</a:t>
            </a:r>
            <a:endParaRPr lang="en-US" altLang="zh-CN"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3361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0" y="0"/>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4919220" y="153685"/>
            <a:ext cx="5939280" cy="1200329"/>
          </a:xfrm>
          <a:prstGeom prst="rect">
            <a:avLst/>
          </a:prstGeom>
          <a:noFill/>
        </p:spPr>
        <p:txBody>
          <a:bodyPr wrap="square" rtlCol="0">
            <a:spAutoFit/>
          </a:bodyPr>
          <a:lstStyle/>
          <a:p>
            <a:r>
              <a:rPr lang="en-US" altLang="zh-CN" sz="3600" b="1" dirty="0"/>
              <a:t>Random Forest </a:t>
            </a:r>
            <a:r>
              <a:rPr lang="en-US" altLang="zh-CN" sz="3600" b="1" dirty="0" smtClean="0"/>
              <a:t>Customer Conversion Analysis</a:t>
            </a:r>
            <a:endParaRPr lang="en-US" altLang="zh-CN" sz="3600" b="1" dirty="0"/>
          </a:p>
        </p:txBody>
      </p:sp>
      <p:sp>
        <p:nvSpPr>
          <p:cNvPr id="12" name="矩形 11"/>
          <p:cNvSpPr/>
          <p:nvPr/>
        </p:nvSpPr>
        <p:spPr>
          <a:xfrm>
            <a:off x="677237" y="592149"/>
            <a:ext cx="3247063" cy="2154436"/>
          </a:xfrm>
          <a:prstGeom prst="rect">
            <a:avLst/>
          </a:prstGeom>
        </p:spPr>
        <p:txBody>
          <a:bodyPr wrap="square">
            <a:spAutoFit/>
          </a:bodyPr>
          <a:lstStyle/>
          <a:p>
            <a:pPr algn="ctr"/>
            <a:r>
              <a:rPr lang="en-US" b="1" u="sng" dirty="0" smtClean="0">
                <a:solidFill>
                  <a:schemeClr val="bg1"/>
                </a:solidFill>
              </a:rPr>
              <a:t>The Top 5 Importance Features</a:t>
            </a:r>
          </a:p>
          <a:p>
            <a:pPr algn="ctr"/>
            <a:endParaRPr lang="en-US" b="1" u="sng"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Lasthlordergap</a:t>
            </a:r>
            <a:endParaRPr lang="en-US" sz="1600"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Visitnum_oneyear</a:t>
            </a:r>
            <a:endParaRPr lang="en-US" sz="1600"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Lastpvgap</a:t>
            </a:r>
            <a:endParaRPr lang="en-US" sz="1600"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Airbnb_profits</a:t>
            </a:r>
            <a:endParaRPr lang="en-US" sz="1600" dirty="0" smtClean="0">
              <a:solidFill>
                <a:schemeClr val="bg1"/>
              </a:solidFill>
            </a:endParaRPr>
          </a:p>
          <a:p>
            <a:pPr marL="285750" indent="-285750">
              <a:buFont typeface="Arial" panose="020B0604020202020204" pitchFamily="34" charset="0"/>
              <a:buChar char="•"/>
            </a:pPr>
            <a:r>
              <a:rPr lang="en-US" sz="1600" dirty="0" err="1" smtClean="0">
                <a:solidFill>
                  <a:schemeClr val="bg1"/>
                </a:solidFill>
              </a:rPr>
              <a:t>Ordernum_oneyear</a:t>
            </a:r>
            <a:endParaRPr lang="en-US" sz="1600" dirty="0">
              <a:solidFill>
                <a:schemeClr val="bg1"/>
              </a:solidFill>
            </a:endParaRPr>
          </a:p>
        </p:txBody>
      </p:sp>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107" y="1571366"/>
            <a:ext cx="6039693" cy="3715268"/>
          </a:xfrm>
          <a:prstGeom prst="rect">
            <a:avLst/>
          </a:prstGeom>
        </p:spPr>
      </p:pic>
    </p:spTree>
    <p:extLst>
      <p:ext uri="{BB962C8B-B14F-4D97-AF65-F5344CB8AC3E}">
        <p14:creationId xmlns:p14="http://schemas.microsoft.com/office/powerpoint/2010/main" val="2406230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C0FF"/>
        </a:solidFill>
        <a:effectLst/>
      </p:bgPr>
    </p:bg>
    <p:spTree>
      <p:nvGrpSpPr>
        <p:cNvPr id="1" name=""/>
        <p:cNvGrpSpPr/>
        <p:nvPr/>
      </p:nvGrpSpPr>
      <p:grpSpPr>
        <a:xfrm>
          <a:off x="0" y="0"/>
          <a:ext cx="0" cy="0"/>
          <a:chOff x="0" y="0"/>
          <a:chExt cx="0" cy="0"/>
        </a:xfrm>
      </p:grpSpPr>
      <p:sp>
        <p:nvSpPr>
          <p:cNvPr id="10" name="文本框 9"/>
          <p:cNvSpPr txBox="1"/>
          <p:nvPr/>
        </p:nvSpPr>
        <p:spPr>
          <a:xfrm rot="16200000">
            <a:off x="5755749" y="-1795849"/>
            <a:ext cx="491967" cy="12192001"/>
          </a:xfrm>
          <a:prstGeom prst="rect">
            <a:avLst/>
          </a:prstGeom>
          <a:solidFill>
            <a:schemeClr val="accent1">
              <a:lumMod val="20000"/>
              <a:lumOff val="80000"/>
              <a:alpha val="40000"/>
            </a:schemeClr>
          </a:solidFill>
        </p:spPr>
        <p:txBody>
          <a:bodyPr wrap="square" rtlCol="0">
            <a:spAutoFit/>
          </a:bodyPr>
          <a:lstStyle/>
          <a:p>
            <a:endParaRPr lang="zh-CN" altLang="en-US" dirty="0"/>
          </a:p>
        </p:txBody>
      </p:sp>
      <p:sp>
        <p:nvSpPr>
          <p:cNvPr id="3" name="文本框 2"/>
          <p:cNvSpPr txBox="1"/>
          <p:nvPr/>
        </p:nvSpPr>
        <p:spPr>
          <a:xfrm>
            <a:off x="314325" y="228600"/>
            <a:ext cx="2063385" cy="646331"/>
          </a:xfrm>
          <a:prstGeom prst="rect">
            <a:avLst/>
          </a:prstGeom>
          <a:noFill/>
        </p:spPr>
        <p:txBody>
          <a:bodyPr wrap="none" rtlCol="0">
            <a:spAutoFit/>
          </a:bodyPr>
          <a:lstStyle/>
          <a:p>
            <a:r>
              <a:rPr lang="en-US" altLang="zh-CN" sz="3600" b="1" dirty="0" smtClean="0">
                <a:solidFill>
                  <a:schemeClr val="bg1"/>
                </a:solidFill>
              </a:rPr>
              <a:t>Contents</a:t>
            </a:r>
            <a:endParaRPr lang="zh-CN" altLang="en-US" sz="3600" b="1" dirty="0">
              <a:solidFill>
                <a:schemeClr val="bg1"/>
              </a:solidFill>
            </a:endParaRPr>
          </a:p>
        </p:txBody>
      </p:sp>
      <p:sp>
        <p:nvSpPr>
          <p:cNvPr id="6" name="文本框 5"/>
          <p:cNvSpPr txBox="1"/>
          <p:nvPr/>
        </p:nvSpPr>
        <p:spPr>
          <a:xfrm>
            <a:off x="314325" y="2457450"/>
            <a:ext cx="6885218" cy="523220"/>
          </a:xfrm>
          <a:prstGeom prst="rect">
            <a:avLst/>
          </a:prstGeom>
          <a:noFill/>
        </p:spPr>
        <p:txBody>
          <a:bodyPr wrap="none" rtlCol="0">
            <a:spAutoFit/>
          </a:bodyPr>
          <a:lstStyle/>
          <a:p>
            <a:r>
              <a:rPr lang="en-US" altLang="zh-CN" sz="2800" dirty="0">
                <a:solidFill>
                  <a:schemeClr val="bg1"/>
                </a:solidFill>
              </a:rPr>
              <a:t>Part1 - Data Wrangling &amp; Feature Selection</a:t>
            </a:r>
            <a:endParaRPr lang="en-US" altLang="zh-CN" sz="2800" dirty="0" smtClean="0">
              <a:solidFill>
                <a:schemeClr val="bg1"/>
              </a:solidFill>
            </a:endParaRPr>
          </a:p>
        </p:txBody>
      </p:sp>
      <p:sp>
        <p:nvSpPr>
          <p:cNvPr id="7" name="文本框 6"/>
          <p:cNvSpPr txBox="1"/>
          <p:nvPr/>
        </p:nvSpPr>
        <p:spPr>
          <a:xfrm>
            <a:off x="314325" y="2980670"/>
            <a:ext cx="10581743" cy="523220"/>
          </a:xfrm>
          <a:prstGeom prst="rect">
            <a:avLst/>
          </a:prstGeom>
          <a:noFill/>
        </p:spPr>
        <p:txBody>
          <a:bodyPr wrap="none" rtlCol="0">
            <a:spAutoFit/>
          </a:bodyPr>
          <a:lstStyle/>
          <a:p>
            <a:r>
              <a:rPr lang="en-US" altLang="zh-CN" sz="2800" dirty="0">
                <a:solidFill>
                  <a:schemeClr val="bg1"/>
                </a:solidFill>
              </a:rPr>
              <a:t>Part2 - Random Forest Forecasting - Customer Conversion Analysis</a:t>
            </a:r>
          </a:p>
        </p:txBody>
      </p:sp>
      <p:sp>
        <p:nvSpPr>
          <p:cNvPr id="8" name="文本框 7"/>
          <p:cNvSpPr txBox="1"/>
          <p:nvPr/>
        </p:nvSpPr>
        <p:spPr>
          <a:xfrm>
            <a:off x="314325" y="3503890"/>
            <a:ext cx="10172978" cy="523220"/>
          </a:xfrm>
          <a:prstGeom prst="rect">
            <a:avLst/>
          </a:prstGeom>
          <a:noFill/>
        </p:spPr>
        <p:txBody>
          <a:bodyPr wrap="none" rtlCol="0">
            <a:spAutoFit/>
          </a:bodyPr>
          <a:lstStyle/>
          <a:p>
            <a:r>
              <a:rPr lang="en-US" altLang="zh-CN" sz="2800" dirty="0">
                <a:solidFill>
                  <a:schemeClr val="bg1"/>
                </a:solidFill>
              </a:rPr>
              <a:t>Part3 - Logistic Regression - Customer Churn Prediction Analysis</a:t>
            </a:r>
          </a:p>
        </p:txBody>
      </p:sp>
      <p:sp>
        <p:nvSpPr>
          <p:cNvPr id="9" name="文本框 8"/>
          <p:cNvSpPr txBox="1"/>
          <p:nvPr/>
        </p:nvSpPr>
        <p:spPr>
          <a:xfrm>
            <a:off x="314325" y="4039969"/>
            <a:ext cx="9735357" cy="523220"/>
          </a:xfrm>
          <a:prstGeom prst="rect">
            <a:avLst/>
          </a:prstGeom>
          <a:noFill/>
        </p:spPr>
        <p:txBody>
          <a:bodyPr wrap="none" rtlCol="0">
            <a:spAutoFit/>
          </a:bodyPr>
          <a:lstStyle/>
          <a:p>
            <a:r>
              <a:rPr lang="en-US" altLang="zh-CN" sz="2800" dirty="0">
                <a:solidFill>
                  <a:schemeClr val="bg1"/>
                </a:solidFill>
              </a:rPr>
              <a:t>Part4 - RFM </a:t>
            </a:r>
            <a:r>
              <a:rPr lang="en-US" altLang="zh-CN" sz="2800" dirty="0" smtClean="0">
                <a:solidFill>
                  <a:schemeClr val="bg1"/>
                </a:solidFill>
              </a:rPr>
              <a:t>Modeling (K-Means) </a:t>
            </a:r>
            <a:r>
              <a:rPr lang="en-US" altLang="zh-CN" sz="2800" dirty="0">
                <a:solidFill>
                  <a:schemeClr val="bg1"/>
                </a:solidFill>
              </a:rPr>
              <a:t>- Customer Value Analysis</a:t>
            </a:r>
          </a:p>
        </p:txBody>
      </p:sp>
      <p:sp>
        <p:nvSpPr>
          <p:cNvPr id="4" name="文本框 3"/>
          <p:cNvSpPr txBox="1"/>
          <p:nvPr/>
        </p:nvSpPr>
        <p:spPr>
          <a:xfrm>
            <a:off x="10877550" y="0"/>
            <a:ext cx="504825" cy="6858000"/>
          </a:xfrm>
          <a:prstGeom prst="rect">
            <a:avLst/>
          </a:prstGeom>
          <a:solidFill>
            <a:schemeClr val="accent1">
              <a:lumMod val="20000"/>
              <a:lumOff val="80000"/>
              <a:alpha val="40000"/>
            </a:schemeClr>
          </a:solidFill>
        </p:spPr>
        <p:txBody>
          <a:bodyPr wrap="square" rtlCol="0">
            <a:spAutoFit/>
          </a:bodyPr>
          <a:lstStyle/>
          <a:p>
            <a:endParaRPr lang="zh-CN" altLang="en-US" dirty="0"/>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4514" y="4054167"/>
            <a:ext cx="469286" cy="500374"/>
          </a:xfrm>
          <a:prstGeom prst="rect">
            <a:avLst/>
          </a:prstGeom>
        </p:spPr>
      </p:pic>
    </p:spTree>
    <p:extLst>
      <p:ext uri="{BB962C8B-B14F-4D97-AF65-F5344CB8AC3E}">
        <p14:creationId xmlns:p14="http://schemas.microsoft.com/office/powerpoint/2010/main" val="1684301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150" y="1664257"/>
            <a:ext cx="8496300" cy="2062103"/>
          </a:xfrm>
          <a:prstGeom prst="rect">
            <a:avLst/>
          </a:prstGeom>
        </p:spPr>
        <p:txBody>
          <a:bodyPr wrap="square">
            <a:spAutoFit/>
          </a:bodyPr>
          <a:lstStyle/>
          <a:p>
            <a:pPr marL="342900" indent="-342900">
              <a:buFont typeface="+mj-lt"/>
              <a:buAutoNum type="arabicPeriod"/>
            </a:pPr>
            <a:r>
              <a:rPr lang="en-US" altLang="zh-CN" sz="1600" dirty="0" err="1" smtClean="0">
                <a:solidFill>
                  <a:srgbClr val="111111"/>
                </a:solidFill>
                <a:latin typeface="Arial" panose="020B0604020202020204" pitchFamily="34" charset="0"/>
                <a:cs typeface="Arial" panose="020B0604020202020204" pitchFamily="34" charset="0"/>
              </a:rPr>
              <a:t>Recency</a:t>
            </a:r>
            <a:r>
              <a:rPr lang="en-US" altLang="zh-CN" sz="1600" dirty="0">
                <a:solidFill>
                  <a:srgbClr val="111111"/>
                </a:solidFill>
                <a:latin typeface="Arial" panose="020B0604020202020204" pitchFamily="34" charset="0"/>
                <a:cs typeface="Arial" panose="020B0604020202020204" pitchFamily="34" charset="0"/>
              </a:rPr>
              <a:t>, frequency, monetary value (RFM) is a marketing analysis tool used to identify a firm's best clients based on the nature of their spending habits</a:t>
            </a:r>
            <a:r>
              <a:rPr lang="en-US" altLang="zh-CN" sz="1600" dirty="0" smtClean="0">
                <a:solidFill>
                  <a:srgbClr val="111111"/>
                </a:solidFill>
                <a:latin typeface="Arial" panose="020B0604020202020204" pitchFamily="34" charset="0"/>
                <a:cs typeface="Arial" panose="020B0604020202020204" pitchFamily="34" charset="0"/>
              </a:rPr>
              <a:t>.</a:t>
            </a:r>
          </a:p>
          <a:p>
            <a:pPr marL="342900" indent="-342900">
              <a:buFont typeface="+mj-lt"/>
              <a:buAutoNum type="arabicPeriod"/>
            </a:pPr>
            <a:r>
              <a:rPr lang="en-US" altLang="zh-CN" sz="1600" dirty="0" smtClean="0">
                <a:solidFill>
                  <a:srgbClr val="111111"/>
                </a:solidFill>
                <a:latin typeface="Arial" panose="020B0604020202020204" pitchFamily="34" charset="0"/>
                <a:cs typeface="Arial" panose="020B0604020202020204" pitchFamily="34" charset="0"/>
              </a:rPr>
              <a:t>An </a:t>
            </a:r>
            <a:r>
              <a:rPr lang="en-US" altLang="zh-CN" sz="1600" dirty="0">
                <a:solidFill>
                  <a:srgbClr val="111111"/>
                </a:solidFill>
                <a:latin typeface="Arial" panose="020B0604020202020204" pitchFamily="34" charset="0"/>
                <a:cs typeface="Arial" panose="020B0604020202020204" pitchFamily="34" charset="0"/>
              </a:rPr>
              <a:t>RFM analysis evaluates clients and customers by scoring them in three categories: how recently they've made a purchase, how often they buy, and the size of their purchases</a:t>
            </a:r>
            <a:r>
              <a:rPr lang="en-US" altLang="zh-CN" sz="1600" dirty="0" smtClean="0">
                <a:solidFill>
                  <a:srgbClr val="111111"/>
                </a:solidFill>
                <a:latin typeface="Arial" panose="020B0604020202020204" pitchFamily="34" charset="0"/>
                <a:cs typeface="Arial" panose="020B0604020202020204" pitchFamily="34" charset="0"/>
              </a:rPr>
              <a:t>.</a:t>
            </a:r>
            <a:endParaRPr lang="en-US" altLang="zh-CN" sz="1600" dirty="0">
              <a:solidFill>
                <a:srgbClr val="111111"/>
              </a:solidFill>
              <a:latin typeface="Arial" panose="020B0604020202020204" pitchFamily="34" charset="0"/>
              <a:cs typeface="Arial" panose="020B0604020202020204" pitchFamily="34" charset="0"/>
            </a:endParaRPr>
          </a:p>
          <a:p>
            <a:pPr marL="342900" indent="-342900">
              <a:buFont typeface="+mj-lt"/>
              <a:buAutoNum type="arabicPeriod"/>
            </a:pPr>
            <a:r>
              <a:rPr lang="en-US" altLang="zh-CN" sz="1600" dirty="0">
                <a:solidFill>
                  <a:srgbClr val="111111"/>
                </a:solidFill>
                <a:latin typeface="Arial" panose="020B0604020202020204" pitchFamily="34" charset="0"/>
                <a:cs typeface="Arial" panose="020B0604020202020204" pitchFamily="34" charset="0"/>
              </a:rPr>
              <a:t>RFM analysis helps firms reasonably predict which customers are likely to purchase their products again, how much revenue comes from new (versus repeat) clients, and how to turn occasional buyers into habitual ones.</a:t>
            </a:r>
            <a:endParaRPr lang="en-US" altLang="zh-CN" sz="1600" b="0" i="0" dirty="0">
              <a:solidFill>
                <a:srgbClr val="111111"/>
              </a:solidFill>
              <a:effectLst/>
              <a:latin typeface="Arial" panose="020B0604020202020204" pitchFamily="34" charset="0"/>
              <a:cs typeface="Arial" panose="020B0604020202020204" pitchFamily="34" charset="0"/>
            </a:endParaRPr>
          </a:p>
        </p:txBody>
      </p:sp>
      <p:sp>
        <p:nvSpPr>
          <p:cNvPr id="2" name="文本框 1"/>
          <p:cNvSpPr txBox="1"/>
          <p:nvPr/>
        </p:nvSpPr>
        <p:spPr>
          <a:xfrm>
            <a:off x="1" y="0"/>
            <a:ext cx="114299" cy="1095375"/>
          </a:xfrm>
          <a:prstGeom prst="rect">
            <a:avLst/>
          </a:prstGeom>
          <a:solidFill>
            <a:schemeClr val="accent5">
              <a:lumMod val="60000"/>
              <a:lumOff val="40000"/>
            </a:schemeClr>
          </a:solidFill>
        </p:spPr>
        <p:txBody>
          <a:bodyPr wrap="square" rtlCol="0">
            <a:spAutoFit/>
          </a:bodyPr>
          <a:lstStyle/>
          <a:p>
            <a:endParaRPr lang="zh-CN" altLang="en-US" dirty="0"/>
          </a:p>
        </p:txBody>
      </p:sp>
      <p:sp>
        <p:nvSpPr>
          <p:cNvPr id="4" name="文本框 3"/>
          <p:cNvSpPr txBox="1"/>
          <p:nvPr/>
        </p:nvSpPr>
        <p:spPr>
          <a:xfrm>
            <a:off x="1" y="1195150"/>
            <a:ext cx="12192000" cy="369332"/>
          </a:xfrm>
          <a:prstGeom prst="rect">
            <a:avLst/>
          </a:prstGeom>
          <a:solidFill>
            <a:schemeClr val="accent5">
              <a:alpha val="50000"/>
            </a:schemeClr>
          </a:solidFill>
        </p:spPr>
        <p:txBody>
          <a:bodyPr wrap="square" rtlCol="0">
            <a:spAutoFit/>
          </a:bodyPr>
          <a:lstStyle/>
          <a:p>
            <a:endParaRPr lang="zh-CN" altLang="en-US" dirty="0"/>
          </a:p>
        </p:txBody>
      </p:sp>
      <p:pic>
        <p:nvPicPr>
          <p:cNvPr id="6" name="图片 5"/>
          <p:cNvPicPr>
            <a:picLocks noChangeAspect="1"/>
          </p:cNvPicPr>
          <p:nvPr/>
        </p:nvPicPr>
        <p:blipFill>
          <a:blip r:embed="rId2"/>
          <a:stretch>
            <a:fillRect/>
          </a:stretch>
        </p:blipFill>
        <p:spPr>
          <a:xfrm>
            <a:off x="8553450" y="1664257"/>
            <a:ext cx="3496376" cy="2027267"/>
          </a:xfrm>
          <a:prstGeom prst="rect">
            <a:avLst/>
          </a:prstGeom>
        </p:spPr>
      </p:pic>
      <p:sp>
        <p:nvSpPr>
          <p:cNvPr id="8" name="文本框 7"/>
          <p:cNvSpPr txBox="1"/>
          <p:nvPr/>
        </p:nvSpPr>
        <p:spPr>
          <a:xfrm>
            <a:off x="114300" y="86022"/>
            <a:ext cx="7315200" cy="923330"/>
          </a:xfrm>
          <a:prstGeom prst="rect">
            <a:avLst/>
          </a:prstGeom>
          <a:noFill/>
        </p:spPr>
        <p:txBody>
          <a:bodyPr wrap="square" rtlCol="0">
            <a:spAutoFit/>
          </a:bodyPr>
          <a:lstStyle/>
          <a:p>
            <a:r>
              <a:rPr lang="en-US" altLang="zh-CN" sz="3600" b="1" dirty="0" smtClean="0"/>
              <a:t>Introduction to RFM Model</a:t>
            </a:r>
          </a:p>
          <a:p>
            <a:r>
              <a:rPr lang="en-US" altLang="zh-CN" dirty="0"/>
              <a:t>A</a:t>
            </a:r>
            <a:r>
              <a:rPr lang="en-US" altLang="zh-CN" dirty="0" smtClean="0"/>
              <a:t> </a:t>
            </a:r>
            <a:r>
              <a:rPr lang="en-US" altLang="zh-CN" dirty="0"/>
              <a:t>data-driven customer behavior segmentation </a:t>
            </a:r>
            <a:r>
              <a:rPr lang="en-US" altLang="zh-CN" dirty="0" smtClean="0"/>
              <a:t>technique</a:t>
            </a:r>
            <a:endParaRPr lang="zh-CN" altLang="en-US" sz="3600" b="1" dirty="0"/>
          </a:p>
        </p:txBody>
      </p:sp>
      <p:sp>
        <p:nvSpPr>
          <p:cNvPr id="5" name="矩形 4"/>
          <p:cNvSpPr/>
          <p:nvPr/>
        </p:nvSpPr>
        <p:spPr>
          <a:xfrm>
            <a:off x="390525" y="3911860"/>
            <a:ext cx="3095625" cy="2154436"/>
          </a:xfrm>
          <a:prstGeom prst="rect">
            <a:avLst/>
          </a:prstGeom>
        </p:spPr>
        <p:txBody>
          <a:bodyPr wrap="square">
            <a:spAutoFit/>
          </a:bodyPr>
          <a:lstStyle/>
          <a:p>
            <a:pPr lvl="0" algn="ctr"/>
            <a:r>
              <a:rPr lang="en-US" altLang="zh-CN" b="1" u="sng" dirty="0">
                <a:solidFill>
                  <a:prstClr val="black"/>
                </a:solidFill>
              </a:rPr>
              <a:t>R(</a:t>
            </a:r>
            <a:r>
              <a:rPr lang="en-US" altLang="zh-CN" b="1" u="sng" dirty="0" err="1">
                <a:solidFill>
                  <a:prstClr val="black"/>
                </a:solidFill>
              </a:rPr>
              <a:t>Recency</a:t>
            </a:r>
            <a:r>
              <a:rPr lang="en-US" altLang="zh-CN" b="1" u="sng" dirty="0">
                <a:solidFill>
                  <a:prstClr val="black"/>
                </a:solidFill>
              </a:rPr>
              <a:t>)</a:t>
            </a:r>
          </a:p>
          <a:p>
            <a:pPr lvl="0"/>
            <a:endParaRPr lang="en-US" altLang="zh-CN" dirty="0">
              <a:solidFill>
                <a:prstClr val="black"/>
              </a:solidFill>
            </a:endParaRPr>
          </a:p>
          <a:p>
            <a:pPr marL="285750" lvl="0" indent="-285750">
              <a:buFont typeface="Arial" panose="020B0604020202020204" pitchFamily="34" charset="0"/>
              <a:buChar char="•"/>
            </a:pPr>
            <a:r>
              <a:rPr lang="en-US" altLang="zh-CN" sz="1400" dirty="0">
                <a:solidFill>
                  <a:prstClr val="black"/>
                </a:solidFill>
              </a:rPr>
              <a:t>Time difference between the customer's last transaction</a:t>
            </a:r>
          </a:p>
          <a:p>
            <a:pPr marL="285750" lvl="0" indent="-285750">
              <a:buFont typeface="Arial" panose="020B0604020202020204" pitchFamily="34" charset="0"/>
              <a:buChar char="•"/>
            </a:pPr>
            <a:r>
              <a:rPr lang="en-US" altLang="zh-CN" sz="1400" dirty="0">
                <a:solidFill>
                  <a:prstClr val="black"/>
                </a:solidFill>
              </a:rPr>
              <a:t>The larger the R value, the longer the date the customer transaction occurred. </a:t>
            </a:r>
          </a:p>
          <a:p>
            <a:pPr marL="285750" lvl="0" indent="-285750">
              <a:buFont typeface="Arial" panose="020B0604020202020204" pitchFamily="34" charset="0"/>
              <a:buChar char="•"/>
            </a:pPr>
            <a:r>
              <a:rPr lang="en-US" altLang="zh-CN" sz="1400" dirty="0">
                <a:solidFill>
                  <a:prstClr val="black"/>
                </a:solidFill>
              </a:rPr>
              <a:t>User stickiness, the smaller the better</a:t>
            </a:r>
          </a:p>
        </p:txBody>
      </p:sp>
      <p:sp>
        <p:nvSpPr>
          <p:cNvPr id="7" name="矩形 6"/>
          <p:cNvSpPr/>
          <p:nvPr/>
        </p:nvSpPr>
        <p:spPr>
          <a:xfrm>
            <a:off x="4200525" y="3933857"/>
            <a:ext cx="3228975" cy="1938992"/>
          </a:xfrm>
          <a:prstGeom prst="rect">
            <a:avLst/>
          </a:prstGeom>
        </p:spPr>
        <p:txBody>
          <a:bodyPr wrap="square">
            <a:spAutoFit/>
          </a:bodyPr>
          <a:lstStyle/>
          <a:p>
            <a:pPr lvl="0" algn="ctr"/>
            <a:r>
              <a:rPr lang="en-US" altLang="zh-CN" b="1" u="sng" dirty="0">
                <a:solidFill>
                  <a:prstClr val="black"/>
                </a:solidFill>
              </a:rPr>
              <a:t>F (Frequency)</a:t>
            </a:r>
          </a:p>
          <a:p>
            <a:pPr lvl="0"/>
            <a:endParaRPr lang="en-US" altLang="zh-CN" dirty="0">
              <a:solidFill>
                <a:prstClr val="black"/>
              </a:solidFill>
            </a:endParaRPr>
          </a:p>
          <a:p>
            <a:pPr marL="285750" lvl="0" indent="-285750">
              <a:buFont typeface="Arial" panose="020B0604020202020204" pitchFamily="34" charset="0"/>
              <a:buChar char="•"/>
            </a:pPr>
            <a:r>
              <a:rPr lang="en-US" altLang="zh-CN" sz="1400" dirty="0">
                <a:solidFill>
                  <a:prstClr val="black"/>
                </a:solidFill>
              </a:rPr>
              <a:t>The number of transactions by the customer in the most recent period of time</a:t>
            </a:r>
          </a:p>
          <a:p>
            <a:pPr marL="285750" lvl="0" indent="-285750">
              <a:buFont typeface="Arial" panose="020B0604020202020204" pitchFamily="34" charset="0"/>
              <a:buChar char="•"/>
            </a:pPr>
            <a:r>
              <a:rPr lang="en-US" altLang="zh-CN" sz="1400" dirty="0">
                <a:solidFill>
                  <a:prstClr val="black"/>
                </a:solidFill>
              </a:rPr>
              <a:t>The larger the F value, the more frequent customer transactions</a:t>
            </a:r>
          </a:p>
          <a:p>
            <a:pPr marL="285750" lvl="0" indent="-285750">
              <a:buFont typeface="Arial" panose="020B0604020202020204" pitchFamily="34" charset="0"/>
              <a:buChar char="•"/>
            </a:pPr>
            <a:r>
              <a:rPr lang="en-US" altLang="zh-CN" sz="1400" dirty="0">
                <a:solidFill>
                  <a:prstClr val="black"/>
                </a:solidFill>
              </a:rPr>
              <a:t>User loyalty, the bigger the better</a:t>
            </a:r>
          </a:p>
        </p:txBody>
      </p:sp>
      <p:sp>
        <p:nvSpPr>
          <p:cNvPr id="9" name="矩形 8"/>
          <p:cNvSpPr/>
          <p:nvPr/>
        </p:nvSpPr>
        <p:spPr>
          <a:xfrm>
            <a:off x="8039100" y="3911860"/>
            <a:ext cx="2981325" cy="2431435"/>
          </a:xfrm>
          <a:prstGeom prst="rect">
            <a:avLst/>
          </a:prstGeom>
        </p:spPr>
        <p:txBody>
          <a:bodyPr wrap="square">
            <a:spAutoFit/>
          </a:bodyPr>
          <a:lstStyle/>
          <a:p>
            <a:pPr lvl="0" algn="ctr"/>
            <a:r>
              <a:rPr lang="en-US" altLang="zh-CN" b="1" u="sng" dirty="0">
                <a:solidFill>
                  <a:prstClr val="black"/>
                </a:solidFill>
              </a:rPr>
              <a:t>M(Monetary</a:t>
            </a:r>
            <a:r>
              <a:rPr lang="en-US" altLang="zh-CN" b="1" u="sng" dirty="0" smtClean="0">
                <a:solidFill>
                  <a:prstClr val="black"/>
                </a:solidFill>
              </a:rPr>
              <a:t>)</a:t>
            </a:r>
          </a:p>
          <a:p>
            <a:pPr lvl="0" algn="ctr"/>
            <a:endParaRPr lang="en-US" altLang="zh-CN" dirty="0" smtClean="0">
              <a:solidFill>
                <a:prstClr val="black"/>
              </a:solidFill>
            </a:endParaRPr>
          </a:p>
          <a:p>
            <a:pPr marL="285750" lvl="0" indent="-285750">
              <a:buFont typeface="Arial" panose="020B0604020202020204" pitchFamily="34" charset="0"/>
              <a:buChar char="•"/>
            </a:pPr>
            <a:r>
              <a:rPr lang="en-US" altLang="zh-CN" sz="1400" dirty="0">
                <a:solidFill>
                  <a:prstClr val="black"/>
                </a:solidFill>
              </a:rPr>
              <a:t>The amount of transactions made by the customer in the most recent period of time. </a:t>
            </a:r>
          </a:p>
          <a:p>
            <a:pPr marL="285750" lvl="0" indent="-285750">
              <a:buFont typeface="Arial" panose="020B0604020202020204" pitchFamily="34" charset="0"/>
              <a:buChar char="•"/>
            </a:pPr>
            <a:r>
              <a:rPr lang="en-US" altLang="zh-CN" sz="1400" dirty="0">
                <a:solidFill>
                  <a:prstClr val="black"/>
                </a:solidFill>
              </a:rPr>
              <a:t>The larger the M value, the higher the customer value. </a:t>
            </a:r>
          </a:p>
          <a:p>
            <a:pPr marL="285750" lvl="0" indent="-285750">
              <a:buFont typeface="Arial" panose="020B0604020202020204" pitchFamily="34" charset="0"/>
              <a:buChar char="•"/>
            </a:pPr>
            <a:r>
              <a:rPr lang="en-US" altLang="zh-CN" sz="1400" dirty="0">
                <a:solidFill>
                  <a:prstClr val="black"/>
                </a:solidFill>
              </a:rPr>
              <a:t>User contribution, the bigger the better</a:t>
            </a:r>
          </a:p>
          <a:p>
            <a:pPr lvl="0"/>
            <a:endParaRPr lang="en-US" altLang="zh-CN" dirty="0">
              <a:solidFill>
                <a:prstClr val="black"/>
              </a:solidFill>
            </a:endParaRPr>
          </a:p>
        </p:txBody>
      </p:sp>
    </p:spTree>
    <p:extLst>
      <p:ext uri="{BB962C8B-B14F-4D97-AF65-F5344CB8AC3E}">
        <p14:creationId xmlns:p14="http://schemas.microsoft.com/office/powerpoint/2010/main" val="182368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0" y="0"/>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4919220" y="153685"/>
            <a:ext cx="5939280" cy="646331"/>
          </a:xfrm>
          <a:prstGeom prst="rect">
            <a:avLst/>
          </a:prstGeom>
          <a:noFill/>
        </p:spPr>
        <p:txBody>
          <a:bodyPr wrap="square" rtlCol="0">
            <a:spAutoFit/>
          </a:bodyPr>
          <a:lstStyle/>
          <a:p>
            <a:r>
              <a:rPr lang="en-US" altLang="zh-CN" sz="3600" b="1" dirty="0" smtClean="0"/>
              <a:t>RFM K-means Clustering</a:t>
            </a:r>
            <a:endParaRPr lang="en-US" altLang="zh-CN" sz="3600" b="1" dirty="0"/>
          </a:p>
        </p:txBody>
      </p:sp>
      <p:graphicFrame>
        <p:nvGraphicFramePr>
          <p:cNvPr id="7" name="表格 6"/>
          <p:cNvGraphicFramePr>
            <a:graphicFrameLocks noGrp="1"/>
          </p:cNvGraphicFramePr>
          <p:nvPr>
            <p:extLst>
              <p:ext uri="{D42A27DB-BD31-4B8C-83A1-F6EECF244321}">
                <p14:modId xmlns:p14="http://schemas.microsoft.com/office/powerpoint/2010/main" val="750945921"/>
              </p:ext>
            </p:extLst>
          </p:nvPr>
        </p:nvGraphicFramePr>
        <p:xfrm>
          <a:off x="336071" y="1209676"/>
          <a:ext cx="4133852" cy="1028699"/>
        </p:xfrm>
        <a:graphic>
          <a:graphicData uri="http://schemas.openxmlformats.org/drawingml/2006/table">
            <a:tbl>
              <a:tblPr>
                <a:tableStyleId>{2D5ABB26-0587-4C30-8999-92F81FD0307C}</a:tableStyleId>
              </a:tblPr>
              <a:tblGrid>
                <a:gridCol w="1033463">
                  <a:extLst>
                    <a:ext uri="{9D8B030D-6E8A-4147-A177-3AD203B41FA5}">
                      <a16:colId xmlns:a16="http://schemas.microsoft.com/office/drawing/2014/main" val="1399577214"/>
                    </a:ext>
                  </a:extLst>
                </a:gridCol>
                <a:gridCol w="1033463">
                  <a:extLst>
                    <a:ext uri="{9D8B030D-6E8A-4147-A177-3AD203B41FA5}">
                      <a16:colId xmlns:a16="http://schemas.microsoft.com/office/drawing/2014/main" val="2387479408"/>
                    </a:ext>
                  </a:extLst>
                </a:gridCol>
                <a:gridCol w="1033463">
                  <a:extLst>
                    <a:ext uri="{9D8B030D-6E8A-4147-A177-3AD203B41FA5}">
                      <a16:colId xmlns:a16="http://schemas.microsoft.com/office/drawing/2014/main" val="1346662216"/>
                    </a:ext>
                  </a:extLst>
                </a:gridCol>
                <a:gridCol w="1033463">
                  <a:extLst>
                    <a:ext uri="{9D8B030D-6E8A-4147-A177-3AD203B41FA5}">
                      <a16:colId xmlns:a16="http://schemas.microsoft.com/office/drawing/2014/main" val="2359916041"/>
                    </a:ext>
                  </a:extLst>
                </a:gridCol>
              </a:tblGrid>
              <a:tr h="298325">
                <a:tc>
                  <a:txBody>
                    <a:bodyPr/>
                    <a:lstStyle/>
                    <a:p>
                      <a:pPr algn="ctr" fontAlgn="ctr"/>
                      <a:r>
                        <a:rPr lang="en-US" sz="1200" b="1" dirty="0" smtClean="0">
                          <a:solidFill>
                            <a:schemeClr val="bg1"/>
                          </a:solidFill>
                          <a:effectLst/>
                        </a:rPr>
                        <a:t>RFM</a:t>
                      </a:r>
                      <a:endParaRPr lang="en-US" sz="1200" b="1" dirty="0">
                        <a:solidFill>
                          <a:schemeClr val="bg1"/>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fontAlgn="ctr"/>
                      <a:r>
                        <a:rPr lang="en-US" sz="1200" b="1" dirty="0" smtClean="0">
                          <a:solidFill>
                            <a:schemeClr val="bg1"/>
                          </a:solidFill>
                          <a:effectLst/>
                        </a:rPr>
                        <a:t>R</a:t>
                      </a:r>
                      <a:endParaRPr lang="en-US" sz="1200" b="1" dirty="0">
                        <a:solidFill>
                          <a:schemeClr val="bg1"/>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fontAlgn="ctr"/>
                      <a:r>
                        <a:rPr lang="en-US" sz="1200" b="1" dirty="0" smtClean="0">
                          <a:solidFill>
                            <a:schemeClr val="bg1"/>
                          </a:solidFill>
                          <a:effectLst/>
                        </a:rPr>
                        <a:t>F</a:t>
                      </a:r>
                      <a:endParaRPr lang="en-US" sz="1200" b="1" dirty="0">
                        <a:solidFill>
                          <a:schemeClr val="bg1"/>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1200" b="1" dirty="0" smtClean="0">
                          <a:solidFill>
                            <a:schemeClr val="bg1"/>
                          </a:solidFill>
                        </a:rPr>
                        <a:t>M</a:t>
                      </a:r>
                      <a:endParaRPr lang="en-US" sz="1200" b="1" dirty="0">
                        <a:solidFill>
                          <a:schemeClr val="bg1"/>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78402004"/>
                  </a:ext>
                </a:extLst>
              </a:tr>
              <a:tr h="730374">
                <a:tc>
                  <a:txBody>
                    <a:bodyPr/>
                    <a:lstStyle/>
                    <a:p>
                      <a:pPr algn="ctr" fontAlgn="ctr"/>
                      <a:r>
                        <a:rPr lang="en-US" sz="1200" b="1" dirty="0">
                          <a:solidFill>
                            <a:schemeClr val="bg1"/>
                          </a:solidFill>
                          <a:effectLst/>
                        </a:rPr>
                        <a:t>Model</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200" dirty="0" err="1">
                          <a:solidFill>
                            <a:schemeClr val="bg1"/>
                          </a:solidFill>
                          <a:effectLst/>
                        </a:rPr>
                        <a:t>lasthtlordergap</a:t>
                      </a:r>
                      <a:endParaRPr lang="en-US" sz="1200" dirty="0">
                        <a:solidFill>
                          <a:schemeClr val="bg1"/>
                        </a:solidFill>
                        <a:effectLst/>
                      </a:endParaRP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200" dirty="0" err="1">
                          <a:solidFill>
                            <a:schemeClr val="bg1"/>
                          </a:solidFill>
                          <a:effectLst/>
                        </a:rPr>
                        <a:t>ordernum_oneyear</a:t>
                      </a:r>
                      <a:endParaRPr lang="en-US" sz="1200" dirty="0">
                        <a:solidFill>
                          <a:schemeClr val="bg1"/>
                        </a:solidFill>
                        <a:effectLst/>
                      </a:endParaRP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200" dirty="0" err="1">
                          <a:solidFill>
                            <a:schemeClr val="bg1"/>
                          </a:solidFill>
                          <a:effectLst/>
                        </a:rPr>
                        <a:t>avgprice</a:t>
                      </a:r>
                      <a:endParaRPr lang="en-US" sz="1200" dirty="0">
                        <a:solidFill>
                          <a:schemeClr val="bg1"/>
                        </a:solidFill>
                        <a:effectLst/>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0948759"/>
                  </a:ext>
                </a:extLst>
              </a:tr>
            </a:tbl>
          </a:graphicData>
        </a:graphic>
      </p:graphicFrame>
      <p:sp>
        <p:nvSpPr>
          <p:cNvPr id="2" name="矩形 1"/>
          <p:cNvSpPr/>
          <p:nvPr/>
        </p:nvSpPr>
        <p:spPr>
          <a:xfrm>
            <a:off x="1392145" y="579575"/>
            <a:ext cx="2021707" cy="369332"/>
          </a:xfrm>
          <a:prstGeom prst="rect">
            <a:avLst/>
          </a:prstGeom>
        </p:spPr>
        <p:txBody>
          <a:bodyPr wrap="none">
            <a:spAutoFit/>
          </a:bodyPr>
          <a:lstStyle/>
          <a:p>
            <a:pPr lvl="0" algn="ctr"/>
            <a:r>
              <a:rPr lang="en-US" b="1" u="sng" dirty="0" smtClean="0">
                <a:solidFill>
                  <a:prstClr val="white"/>
                </a:solidFill>
              </a:rPr>
              <a:t>Selected Features</a:t>
            </a:r>
            <a:endParaRPr lang="en-US" b="1" u="sng" dirty="0">
              <a:solidFill>
                <a:prstClr val="white"/>
              </a:solidFill>
            </a:endParaRPr>
          </a:p>
        </p:txBody>
      </p:sp>
      <p:sp>
        <p:nvSpPr>
          <p:cNvPr id="3" name="矩形 2"/>
          <p:cNvSpPr/>
          <p:nvPr/>
        </p:nvSpPr>
        <p:spPr>
          <a:xfrm>
            <a:off x="632652" y="4311133"/>
            <a:ext cx="3540689" cy="1508105"/>
          </a:xfrm>
          <a:prstGeom prst="rect">
            <a:avLst/>
          </a:prstGeom>
        </p:spPr>
        <p:txBody>
          <a:bodyPr wrap="square">
            <a:spAutoFit/>
          </a:bodyPr>
          <a:lstStyle/>
          <a:p>
            <a:pPr algn="ctr"/>
            <a:r>
              <a:rPr lang="en-US" b="1" u="sng" dirty="0" smtClean="0">
                <a:solidFill>
                  <a:schemeClr val="bg1"/>
                </a:solidFill>
              </a:rPr>
              <a:t>Unsupervised Learning</a:t>
            </a:r>
          </a:p>
          <a:p>
            <a:pPr algn="ctr"/>
            <a:endParaRPr lang="en-US" b="1" dirty="0" smtClean="0">
              <a:solidFill>
                <a:schemeClr val="bg1"/>
              </a:solidFill>
            </a:endParaRPr>
          </a:p>
          <a:p>
            <a:pPr marL="285750" indent="-285750">
              <a:buFont typeface="Arial" panose="020B0604020202020204" pitchFamily="34" charset="0"/>
              <a:buChar char="•"/>
            </a:pPr>
            <a:r>
              <a:rPr lang="en-US" sz="1400" b="1" dirty="0" smtClean="0">
                <a:solidFill>
                  <a:schemeClr val="bg1"/>
                </a:solidFill>
              </a:rPr>
              <a:t>Using K means </a:t>
            </a:r>
            <a:r>
              <a:rPr lang="en-US" sz="1400" b="1" dirty="0">
                <a:solidFill>
                  <a:schemeClr val="bg1"/>
                </a:solidFill>
              </a:rPr>
              <a:t>to determine RFM </a:t>
            </a:r>
            <a:r>
              <a:rPr lang="en-US" sz="1400" b="1" dirty="0" smtClean="0">
                <a:solidFill>
                  <a:schemeClr val="bg1"/>
                </a:solidFill>
              </a:rPr>
              <a:t>Clusters</a:t>
            </a:r>
          </a:p>
          <a:p>
            <a:pPr marL="285750" indent="-285750">
              <a:buFont typeface="Arial" panose="020B0604020202020204" pitchFamily="34" charset="0"/>
              <a:buChar char="•"/>
            </a:pPr>
            <a:r>
              <a:rPr lang="en-US" sz="1400" b="1" dirty="0" smtClean="0">
                <a:solidFill>
                  <a:schemeClr val="bg1"/>
                </a:solidFill>
              </a:rPr>
              <a:t>In accordance with Elbow Method, the best clusters are 3.</a:t>
            </a:r>
            <a:endParaRPr lang="en-US" sz="1400" b="1" i="0" dirty="0">
              <a:solidFill>
                <a:schemeClr val="bg1"/>
              </a:solidFill>
              <a:effectLst/>
            </a:endParaRP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3440" y="948907"/>
            <a:ext cx="3305435" cy="2347706"/>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9676" y="3429000"/>
            <a:ext cx="2552962" cy="2669799"/>
          </a:xfrm>
          <a:prstGeom prst="rect">
            <a:avLst/>
          </a:prstGeom>
        </p:spPr>
      </p:pic>
      <p:pic>
        <p:nvPicPr>
          <p:cNvPr id="8" name="图片 7"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221" y="3445504"/>
            <a:ext cx="2200456" cy="2653296"/>
          </a:xfrm>
          <a:prstGeom prst="rect">
            <a:avLst/>
          </a:prstGeom>
        </p:spPr>
      </p:pic>
      <p:pic>
        <p:nvPicPr>
          <p:cNvPr id="10" name="图片 9"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0954" y="3445504"/>
            <a:ext cx="2591046" cy="2653295"/>
          </a:xfrm>
          <a:prstGeom prst="rect">
            <a:avLst/>
          </a:prstGeom>
        </p:spPr>
      </p:pic>
    </p:spTree>
    <p:extLst>
      <p:ext uri="{BB962C8B-B14F-4D97-AF65-F5344CB8AC3E}">
        <p14:creationId xmlns:p14="http://schemas.microsoft.com/office/powerpoint/2010/main" val="746647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12267" y="13601"/>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4919220" y="153685"/>
            <a:ext cx="5939280" cy="646331"/>
          </a:xfrm>
          <a:prstGeom prst="rect">
            <a:avLst/>
          </a:prstGeom>
          <a:noFill/>
        </p:spPr>
        <p:txBody>
          <a:bodyPr wrap="square" rtlCol="0">
            <a:spAutoFit/>
          </a:bodyPr>
          <a:lstStyle/>
          <a:p>
            <a:r>
              <a:rPr lang="nb-NO" altLang="zh-CN" sz="3600" b="1" dirty="0" smtClean="0"/>
              <a:t>Random Forest Modeling</a:t>
            </a:r>
            <a:endParaRPr lang="en-US" altLang="zh-CN" sz="3600" b="1" dirty="0"/>
          </a:p>
        </p:txBody>
      </p:sp>
      <p:graphicFrame>
        <p:nvGraphicFramePr>
          <p:cNvPr id="7" name="表格 6"/>
          <p:cNvGraphicFramePr>
            <a:graphicFrameLocks noGrp="1"/>
          </p:cNvGraphicFramePr>
          <p:nvPr>
            <p:extLst>
              <p:ext uri="{D42A27DB-BD31-4B8C-83A1-F6EECF244321}">
                <p14:modId xmlns:p14="http://schemas.microsoft.com/office/powerpoint/2010/main" val="3831605978"/>
              </p:ext>
            </p:extLst>
          </p:nvPr>
        </p:nvGraphicFramePr>
        <p:xfrm>
          <a:off x="290361" y="5186386"/>
          <a:ext cx="4133852" cy="1326067"/>
        </p:xfrm>
        <a:graphic>
          <a:graphicData uri="http://schemas.openxmlformats.org/drawingml/2006/table">
            <a:tbl>
              <a:tblPr>
                <a:tableStyleId>{2D5ABB26-0587-4C30-8999-92F81FD0307C}</a:tableStyleId>
              </a:tblPr>
              <a:tblGrid>
                <a:gridCol w="1033463">
                  <a:extLst>
                    <a:ext uri="{9D8B030D-6E8A-4147-A177-3AD203B41FA5}">
                      <a16:colId xmlns:a16="http://schemas.microsoft.com/office/drawing/2014/main" val="1399577214"/>
                    </a:ext>
                  </a:extLst>
                </a:gridCol>
                <a:gridCol w="1033463">
                  <a:extLst>
                    <a:ext uri="{9D8B030D-6E8A-4147-A177-3AD203B41FA5}">
                      <a16:colId xmlns:a16="http://schemas.microsoft.com/office/drawing/2014/main" val="2387479408"/>
                    </a:ext>
                  </a:extLst>
                </a:gridCol>
                <a:gridCol w="1033463">
                  <a:extLst>
                    <a:ext uri="{9D8B030D-6E8A-4147-A177-3AD203B41FA5}">
                      <a16:colId xmlns:a16="http://schemas.microsoft.com/office/drawing/2014/main" val="1346662216"/>
                    </a:ext>
                  </a:extLst>
                </a:gridCol>
                <a:gridCol w="1033463">
                  <a:extLst>
                    <a:ext uri="{9D8B030D-6E8A-4147-A177-3AD203B41FA5}">
                      <a16:colId xmlns:a16="http://schemas.microsoft.com/office/drawing/2014/main" val="2359916041"/>
                    </a:ext>
                  </a:extLst>
                </a:gridCol>
              </a:tblGrid>
              <a:tr h="245268">
                <a:tc>
                  <a:txBody>
                    <a:bodyPr/>
                    <a:lstStyle/>
                    <a:p>
                      <a:pPr algn="ctr" fontAlgn="ctr"/>
                      <a:r>
                        <a:rPr lang="en-US" sz="1200" b="1" dirty="0" smtClean="0">
                          <a:solidFill>
                            <a:schemeClr val="bg1"/>
                          </a:solidFill>
                          <a:effectLst/>
                        </a:rPr>
                        <a:t>RFM</a:t>
                      </a:r>
                      <a:endParaRPr lang="en-US" sz="1200" b="1" dirty="0">
                        <a:solidFill>
                          <a:schemeClr val="bg1"/>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fontAlgn="ctr"/>
                      <a:r>
                        <a:rPr lang="en-US" sz="1200" b="1" dirty="0" smtClean="0">
                          <a:solidFill>
                            <a:schemeClr val="bg1"/>
                          </a:solidFill>
                          <a:effectLst/>
                        </a:rPr>
                        <a:t>R</a:t>
                      </a:r>
                      <a:endParaRPr lang="en-US" sz="1200" b="1" dirty="0">
                        <a:solidFill>
                          <a:schemeClr val="bg1"/>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fontAlgn="ctr"/>
                      <a:r>
                        <a:rPr lang="en-US" sz="1200" b="1" dirty="0" smtClean="0">
                          <a:solidFill>
                            <a:schemeClr val="bg1"/>
                          </a:solidFill>
                          <a:effectLst/>
                        </a:rPr>
                        <a:t>F</a:t>
                      </a:r>
                      <a:endParaRPr lang="en-US" sz="1200" b="1" dirty="0">
                        <a:solidFill>
                          <a:schemeClr val="bg1"/>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1200" b="1" dirty="0" smtClean="0">
                          <a:solidFill>
                            <a:schemeClr val="bg1"/>
                          </a:solidFill>
                        </a:rPr>
                        <a:t>M</a:t>
                      </a:r>
                      <a:endParaRPr lang="en-US" sz="1200" b="1" dirty="0">
                        <a:solidFill>
                          <a:schemeClr val="bg1"/>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78402004"/>
                  </a:ext>
                </a:extLst>
              </a:tr>
              <a:tr h="452346">
                <a:tc>
                  <a:txBody>
                    <a:bodyPr/>
                    <a:lstStyle/>
                    <a:p>
                      <a:pPr algn="ctr" fontAlgn="ctr"/>
                      <a:r>
                        <a:rPr lang="en-US" sz="1200" b="1" dirty="0">
                          <a:solidFill>
                            <a:schemeClr val="bg1"/>
                          </a:solidFill>
                          <a:effectLst/>
                        </a:rPr>
                        <a:t>Model</a:t>
                      </a:r>
                    </a:p>
                  </a:txBody>
                  <a:tcPr anchor="ctr"/>
                </a:tc>
                <a:tc>
                  <a:txBody>
                    <a:bodyPr/>
                    <a:lstStyle/>
                    <a:p>
                      <a:pPr algn="ctr" fontAlgn="ctr"/>
                      <a:r>
                        <a:rPr lang="en-US" sz="1200" dirty="0" err="1">
                          <a:solidFill>
                            <a:schemeClr val="bg1"/>
                          </a:solidFill>
                          <a:effectLst/>
                        </a:rPr>
                        <a:t>lasthtlordergap</a:t>
                      </a:r>
                      <a:endParaRPr lang="en-US" sz="1200" dirty="0">
                        <a:solidFill>
                          <a:schemeClr val="bg1"/>
                        </a:solidFill>
                        <a:effectLst/>
                      </a:endParaRPr>
                    </a:p>
                  </a:txBody>
                  <a:tcPr anchor="ctr"/>
                </a:tc>
                <a:tc>
                  <a:txBody>
                    <a:bodyPr/>
                    <a:lstStyle/>
                    <a:p>
                      <a:pPr algn="ctr" fontAlgn="ctr"/>
                      <a:r>
                        <a:rPr lang="en-US" sz="1200" dirty="0" err="1">
                          <a:solidFill>
                            <a:schemeClr val="bg1"/>
                          </a:solidFill>
                          <a:effectLst/>
                        </a:rPr>
                        <a:t>ordernum_oneyear</a:t>
                      </a:r>
                      <a:endParaRPr lang="en-US" sz="1200" dirty="0">
                        <a:solidFill>
                          <a:schemeClr val="bg1"/>
                        </a:solidFill>
                        <a:effectLst/>
                      </a:endParaRPr>
                    </a:p>
                  </a:txBody>
                  <a:tcPr anchor="ctr"/>
                </a:tc>
                <a:tc>
                  <a:txBody>
                    <a:bodyPr/>
                    <a:lstStyle/>
                    <a:p>
                      <a:pPr algn="ctr" fontAlgn="ctr"/>
                      <a:r>
                        <a:rPr lang="en-US" sz="1200" dirty="0" err="1">
                          <a:solidFill>
                            <a:schemeClr val="bg1"/>
                          </a:solidFill>
                          <a:effectLst/>
                        </a:rPr>
                        <a:t>avgprice</a:t>
                      </a:r>
                      <a:endParaRPr lang="en-US" sz="1200" dirty="0">
                        <a:solidFill>
                          <a:schemeClr val="bg1"/>
                        </a:solidFill>
                        <a:effectLst/>
                      </a:endParaRPr>
                    </a:p>
                  </a:txBody>
                  <a:tcPr anchor="ctr"/>
                </a:tc>
                <a:extLst>
                  <a:ext uri="{0D108BD9-81ED-4DB2-BD59-A6C34878D82A}">
                    <a16:rowId xmlns:a16="http://schemas.microsoft.com/office/drawing/2014/main" val="3950948759"/>
                  </a:ext>
                </a:extLst>
              </a:tr>
              <a:tr h="594547">
                <a:tc>
                  <a:txBody>
                    <a:bodyPr/>
                    <a:lstStyle/>
                    <a:p>
                      <a:pPr algn="ctr" fontAlgn="ctr"/>
                      <a:r>
                        <a:rPr lang="en-US" sz="1200" b="1" dirty="0" smtClean="0">
                          <a:solidFill>
                            <a:schemeClr val="bg1"/>
                          </a:solidFill>
                          <a:effectLst/>
                        </a:rPr>
                        <a:t>Weight</a:t>
                      </a:r>
                      <a:endParaRPr lang="en-US" sz="1200" b="1" dirty="0">
                        <a:solidFill>
                          <a:schemeClr val="bg1"/>
                        </a:solidFill>
                        <a:effectLst/>
                      </a:endParaRP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200" dirty="0" smtClean="0">
                          <a:solidFill>
                            <a:schemeClr val="bg1"/>
                          </a:solidFill>
                          <a:effectLst/>
                        </a:rPr>
                        <a:t>0.6174</a:t>
                      </a:r>
                      <a:endParaRPr lang="en-US" sz="1200" dirty="0">
                        <a:solidFill>
                          <a:schemeClr val="bg1"/>
                        </a:solidFill>
                        <a:effectLst/>
                      </a:endParaRP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200" dirty="0" smtClean="0">
                          <a:solidFill>
                            <a:schemeClr val="bg1"/>
                          </a:solidFill>
                          <a:effectLst/>
                        </a:rPr>
                        <a:t>0.1294</a:t>
                      </a:r>
                      <a:endParaRPr lang="en-US" sz="1200" dirty="0">
                        <a:solidFill>
                          <a:schemeClr val="bg1"/>
                        </a:solidFill>
                        <a:effectLst/>
                      </a:endParaRP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200" dirty="0" smtClean="0">
                          <a:solidFill>
                            <a:schemeClr val="bg1"/>
                          </a:solidFill>
                          <a:effectLst/>
                        </a:rPr>
                        <a:t>0.2531</a:t>
                      </a:r>
                      <a:endParaRPr lang="en-US" sz="1200" dirty="0">
                        <a:solidFill>
                          <a:schemeClr val="bg1"/>
                        </a:solidFill>
                        <a:effectLst/>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8766437"/>
                  </a:ext>
                </a:extLst>
              </a:tr>
            </a:tbl>
          </a:graphicData>
        </a:graphic>
      </p:graphicFrame>
      <p:sp>
        <p:nvSpPr>
          <p:cNvPr id="2" name="矩形 1"/>
          <p:cNvSpPr/>
          <p:nvPr/>
        </p:nvSpPr>
        <p:spPr>
          <a:xfrm>
            <a:off x="748836" y="4151608"/>
            <a:ext cx="3191899" cy="646331"/>
          </a:xfrm>
          <a:prstGeom prst="rect">
            <a:avLst/>
          </a:prstGeom>
        </p:spPr>
        <p:txBody>
          <a:bodyPr wrap="none">
            <a:spAutoFit/>
          </a:bodyPr>
          <a:lstStyle/>
          <a:p>
            <a:pPr lvl="0" algn="ctr"/>
            <a:r>
              <a:rPr lang="en-US" b="1" u="sng" dirty="0" smtClean="0">
                <a:solidFill>
                  <a:prstClr val="white"/>
                </a:solidFill>
              </a:rPr>
              <a:t>Selected Feature Importance</a:t>
            </a:r>
          </a:p>
          <a:p>
            <a:pPr lvl="0" algn="ctr"/>
            <a:endParaRPr lang="en-US" b="1" u="sng" dirty="0">
              <a:solidFill>
                <a:prstClr val="white"/>
              </a:solidFill>
            </a:endParaRPr>
          </a:p>
        </p:txBody>
      </p:sp>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49" y="3685989"/>
            <a:ext cx="3029373" cy="3000794"/>
          </a:xfrm>
          <a:prstGeom prst="rect">
            <a:avLst/>
          </a:prstGeom>
        </p:spPr>
      </p:pic>
      <p:pic>
        <p:nvPicPr>
          <p:cNvPr id="12" name="图片 1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169" y="818250"/>
            <a:ext cx="3629943" cy="2624351"/>
          </a:xfrm>
          <a:prstGeom prst="rect">
            <a:avLst/>
          </a:prstGeom>
        </p:spPr>
      </p:pic>
      <p:sp>
        <p:nvSpPr>
          <p:cNvPr id="13" name="矩形 12"/>
          <p:cNvSpPr/>
          <p:nvPr/>
        </p:nvSpPr>
        <p:spPr>
          <a:xfrm>
            <a:off x="7249923" y="831851"/>
            <a:ext cx="1476375" cy="261075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290361" y="329388"/>
            <a:ext cx="4164923" cy="1661993"/>
          </a:xfrm>
          <a:prstGeom prst="rect">
            <a:avLst/>
          </a:prstGeom>
        </p:spPr>
        <p:txBody>
          <a:bodyPr wrap="none">
            <a:spAutoFit/>
          </a:bodyPr>
          <a:lstStyle/>
          <a:p>
            <a:pPr lvl="0" algn="ctr"/>
            <a:r>
              <a:rPr lang="en-US" b="1" u="sng" dirty="0" smtClean="0">
                <a:solidFill>
                  <a:prstClr val="white"/>
                </a:solidFill>
              </a:rPr>
              <a:t>Label K-mean Cluster for RFM</a:t>
            </a:r>
          </a:p>
          <a:p>
            <a:pPr marL="285750" lvl="0" indent="-285750">
              <a:buFont typeface="Arial" panose="020B0604020202020204" pitchFamily="34" charset="0"/>
              <a:buChar char="•"/>
            </a:pPr>
            <a:endParaRPr lang="en-US" sz="1400" dirty="0" smtClean="0">
              <a:solidFill>
                <a:prstClr val="white"/>
              </a:solidFill>
            </a:endParaRPr>
          </a:p>
          <a:p>
            <a:pPr marL="285750" lvl="0" indent="-285750">
              <a:buFont typeface="Arial" panose="020B0604020202020204" pitchFamily="34" charset="0"/>
              <a:buChar char="•"/>
            </a:pPr>
            <a:r>
              <a:rPr lang="en-US" sz="1400" dirty="0" smtClean="0">
                <a:solidFill>
                  <a:prstClr val="white"/>
                </a:solidFill>
              </a:rPr>
              <a:t>Encode the cluster by 1-3 order</a:t>
            </a:r>
          </a:p>
          <a:p>
            <a:pPr marL="285750" lvl="0" indent="-285750">
              <a:buFont typeface="Arial" panose="020B0604020202020204" pitchFamily="34" charset="0"/>
              <a:buChar char="•"/>
            </a:pPr>
            <a:r>
              <a:rPr lang="en-US" sz="1400" dirty="0" smtClean="0">
                <a:solidFill>
                  <a:prstClr val="white"/>
                </a:solidFill>
              </a:rPr>
              <a:t>1 represents low score (worse)</a:t>
            </a:r>
          </a:p>
          <a:p>
            <a:pPr marL="285750" lvl="0" indent="-285750">
              <a:buFont typeface="Arial" panose="020B0604020202020204" pitchFamily="34" charset="0"/>
              <a:buChar char="•"/>
            </a:pPr>
            <a:r>
              <a:rPr lang="en-US" sz="1400" dirty="0" smtClean="0">
                <a:solidFill>
                  <a:prstClr val="white"/>
                </a:solidFill>
              </a:rPr>
              <a:t>2 represents median score (fair)</a:t>
            </a:r>
          </a:p>
          <a:p>
            <a:pPr marL="285750" lvl="0" indent="-285750">
              <a:buFont typeface="Arial" panose="020B0604020202020204" pitchFamily="34" charset="0"/>
              <a:buChar char="•"/>
            </a:pPr>
            <a:r>
              <a:rPr lang="en-US" sz="1400" dirty="0" smtClean="0">
                <a:solidFill>
                  <a:prstClr val="white"/>
                </a:solidFill>
              </a:rPr>
              <a:t>3 represents higher score (better)</a:t>
            </a:r>
          </a:p>
          <a:p>
            <a:pPr marL="285750" lvl="0" indent="-285750">
              <a:buFont typeface="Arial" panose="020B0604020202020204" pitchFamily="34" charset="0"/>
              <a:buChar char="•"/>
            </a:pPr>
            <a:r>
              <a:rPr lang="en-US" sz="1400" dirty="0" smtClean="0">
                <a:solidFill>
                  <a:prstClr val="white"/>
                </a:solidFill>
              </a:rPr>
              <a:t>For </a:t>
            </a:r>
            <a:r>
              <a:rPr lang="en-US" sz="1400" dirty="0" err="1" smtClean="0">
                <a:solidFill>
                  <a:prstClr val="white"/>
                </a:solidFill>
              </a:rPr>
              <a:t>recency</a:t>
            </a:r>
            <a:r>
              <a:rPr lang="en-US" sz="1400" dirty="0" smtClean="0">
                <a:solidFill>
                  <a:prstClr val="white"/>
                </a:solidFill>
              </a:rPr>
              <a:t>, the higher </a:t>
            </a:r>
            <a:r>
              <a:rPr lang="en-US" sz="1400" dirty="0" err="1" smtClean="0">
                <a:solidFill>
                  <a:prstClr val="white"/>
                </a:solidFill>
              </a:rPr>
              <a:t>recency</a:t>
            </a:r>
            <a:r>
              <a:rPr lang="en-US" sz="1400" dirty="0" smtClean="0">
                <a:solidFill>
                  <a:prstClr val="white"/>
                </a:solidFill>
              </a:rPr>
              <a:t>, the lower score</a:t>
            </a:r>
            <a:endParaRPr lang="en-US" sz="1400" dirty="0">
              <a:solidFill>
                <a:prstClr val="white"/>
              </a:solidFill>
            </a:endParaRPr>
          </a:p>
        </p:txBody>
      </p:sp>
      <p:sp>
        <p:nvSpPr>
          <p:cNvPr id="16" name="矩形 15"/>
          <p:cNvSpPr/>
          <p:nvPr/>
        </p:nvSpPr>
        <p:spPr>
          <a:xfrm>
            <a:off x="138848" y="4536329"/>
            <a:ext cx="4503764" cy="523220"/>
          </a:xfrm>
          <a:prstGeom prst="rect">
            <a:avLst/>
          </a:prstGeom>
        </p:spPr>
        <p:txBody>
          <a:bodyPr wrap="square">
            <a:spAutoFit/>
          </a:bodyPr>
          <a:lstStyle/>
          <a:p>
            <a:pPr marL="285750" indent="-285750">
              <a:buFont typeface="Arial" panose="020B0604020202020204" pitchFamily="34" charset="0"/>
              <a:buChar char="•"/>
            </a:pPr>
            <a:r>
              <a:rPr lang="en-US" sz="1400" dirty="0" smtClean="0">
                <a:solidFill>
                  <a:schemeClr val="bg1"/>
                </a:solidFill>
              </a:rPr>
              <a:t>Use </a:t>
            </a:r>
            <a:r>
              <a:rPr lang="en-US" sz="1400" dirty="0" err="1">
                <a:solidFill>
                  <a:schemeClr val="bg1"/>
                </a:solidFill>
              </a:rPr>
              <a:t>RandomForest</a:t>
            </a:r>
            <a:r>
              <a:rPr lang="en-US" sz="1400" dirty="0">
                <a:solidFill>
                  <a:schemeClr val="bg1"/>
                </a:solidFill>
              </a:rPr>
              <a:t> </a:t>
            </a:r>
            <a:r>
              <a:rPr lang="en-US" sz="1400" dirty="0" smtClean="0">
                <a:solidFill>
                  <a:schemeClr val="bg1"/>
                </a:solidFill>
              </a:rPr>
              <a:t>(Retention) to </a:t>
            </a:r>
            <a:r>
              <a:rPr lang="en-US" sz="1400" dirty="0">
                <a:solidFill>
                  <a:schemeClr val="bg1"/>
                </a:solidFill>
              </a:rPr>
              <a:t>determine </a:t>
            </a:r>
            <a:r>
              <a:rPr lang="en-US" sz="1400" dirty="0" smtClean="0">
                <a:solidFill>
                  <a:schemeClr val="bg1"/>
                </a:solidFill>
              </a:rPr>
              <a:t>feature </a:t>
            </a:r>
          </a:p>
          <a:p>
            <a:r>
              <a:rPr lang="en-US" sz="1400" dirty="0" smtClean="0">
                <a:solidFill>
                  <a:schemeClr val="bg1"/>
                </a:solidFill>
              </a:rPr>
              <a:t>importance for </a:t>
            </a:r>
            <a:r>
              <a:rPr lang="en-US" sz="1400" dirty="0">
                <a:solidFill>
                  <a:schemeClr val="bg1"/>
                </a:solidFill>
              </a:rPr>
              <a:t>RFM, </a:t>
            </a:r>
            <a:r>
              <a:rPr lang="en-US" sz="1400" dirty="0" err="1">
                <a:solidFill>
                  <a:schemeClr val="bg1"/>
                </a:solidFill>
              </a:rPr>
              <a:t>respectgively</a:t>
            </a:r>
            <a:endParaRPr lang="en-US" sz="1400" dirty="0">
              <a:solidFill>
                <a:schemeClr val="bg1"/>
              </a:solidFill>
            </a:endParaRPr>
          </a:p>
        </p:txBody>
      </p:sp>
      <p:sp>
        <p:nvSpPr>
          <p:cNvPr id="19" name="文本框 18"/>
          <p:cNvSpPr txBox="1"/>
          <p:nvPr/>
        </p:nvSpPr>
        <p:spPr>
          <a:xfrm>
            <a:off x="9916219" y="2825631"/>
            <a:ext cx="1731564" cy="1477328"/>
          </a:xfrm>
          <a:prstGeom prst="rect">
            <a:avLst/>
          </a:prstGeom>
          <a:solidFill>
            <a:schemeClr val="bg2">
              <a:lumMod val="25000"/>
              <a:alpha val="40000"/>
            </a:schemeClr>
          </a:solidFill>
        </p:spPr>
        <p:txBody>
          <a:bodyPr wrap="square" rtlCol="0">
            <a:spAutoFit/>
          </a:bodyPr>
          <a:lstStyle>
            <a:defPPr>
              <a:defRPr lang="zh-CN"/>
            </a:defPPr>
          </a:lstStyle>
          <a:p>
            <a:pPr algn="ctr"/>
            <a:r>
              <a:rPr lang="en-US" dirty="0">
                <a:solidFill>
                  <a:schemeClr val="bg1"/>
                </a:solidFill>
              </a:rPr>
              <a:t>0.6174*R score</a:t>
            </a:r>
          </a:p>
          <a:p>
            <a:pPr algn="ctr"/>
            <a:r>
              <a:rPr lang="en-US" dirty="0">
                <a:solidFill>
                  <a:schemeClr val="bg1"/>
                </a:solidFill>
              </a:rPr>
              <a:t>+</a:t>
            </a:r>
          </a:p>
          <a:p>
            <a:pPr algn="ctr"/>
            <a:r>
              <a:rPr lang="en-US" dirty="0">
                <a:solidFill>
                  <a:schemeClr val="bg1"/>
                </a:solidFill>
              </a:rPr>
              <a:t>0.1294*F score</a:t>
            </a:r>
          </a:p>
          <a:p>
            <a:pPr algn="ctr"/>
            <a:r>
              <a:rPr lang="en-US" dirty="0">
                <a:solidFill>
                  <a:schemeClr val="bg1"/>
                </a:solidFill>
              </a:rPr>
              <a:t>+</a:t>
            </a:r>
          </a:p>
          <a:p>
            <a:pPr algn="ctr"/>
            <a:r>
              <a:rPr lang="en-US" dirty="0">
                <a:solidFill>
                  <a:schemeClr val="bg1"/>
                </a:solidFill>
              </a:rPr>
              <a:t>0.2531*M score</a:t>
            </a:r>
          </a:p>
        </p:txBody>
      </p:sp>
      <p:pic>
        <p:nvPicPr>
          <p:cNvPr id="20" name="图片 19"/>
          <p:cNvPicPr>
            <a:picLocks noChangeAspect="1"/>
          </p:cNvPicPr>
          <p:nvPr/>
        </p:nvPicPr>
        <p:blipFill>
          <a:blip r:embed="rId6"/>
          <a:stretch>
            <a:fillRect/>
          </a:stretch>
        </p:blipFill>
        <p:spPr>
          <a:xfrm rot="4647764">
            <a:off x="7157959" y="2524942"/>
            <a:ext cx="3567853" cy="2078706"/>
          </a:xfrm>
          <a:prstGeom prst="rect">
            <a:avLst/>
          </a:prstGeom>
        </p:spPr>
      </p:pic>
      <p:sp>
        <p:nvSpPr>
          <p:cNvPr id="22" name="矩形 21"/>
          <p:cNvSpPr/>
          <p:nvPr/>
        </p:nvSpPr>
        <p:spPr>
          <a:xfrm>
            <a:off x="9776277" y="2028358"/>
            <a:ext cx="2011447" cy="646331"/>
          </a:xfrm>
          <a:prstGeom prst="rect">
            <a:avLst/>
          </a:prstGeom>
        </p:spPr>
        <p:txBody>
          <a:bodyPr wrap="square">
            <a:spAutoFit/>
          </a:bodyPr>
          <a:lstStyle/>
          <a:p>
            <a:pPr lvl="0" algn="ctr"/>
            <a:r>
              <a:rPr lang="en-US" b="1" u="sng" dirty="0" smtClean="0"/>
              <a:t>Overall Customer Value Score</a:t>
            </a:r>
          </a:p>
        </p:txBody>
      </p:sp>
    </p:spTree>
    <p:extLst>
      <p:ext uri="{BB962C8B-B14F-4D97-AF65-F5344CB8AC3E}">
        <p14:creationId xmlns:p14="http://schemas.microsoft.com/office/powerpoint/2010/main" val="1107361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0"/>
            <a:ext cx="114299" cy="1095375"/>
          </a:xfrm>
          <a:prstGeom prst="rect">
            <a:avLst/>
          </a:prstGeom>
          <a:solidFill>
            <a:schemeClr val="accent5">
              <a:lumMod val="60000"/>
              <a:lumOff val="40000"/>
            </a:schemeClr>
          </a:solidFill>
        </p:spPr>
        <p:txBody>
          <a:bodyPr wrap="square" rtlCol="0">
            <a:spAutoFit/>
          </a:bodyPr>
          <a:lstStyle/>
          <a:p>
            <a:endParaRPr lang="zh-CN" altLang="en-US" dirty="0"/>
          </a:p>
        </p:txBody>
      </p:sp>
      <p:sp>
        <p:nvSpPr>
          <p:cNvPr id="4" name="文本框 3"/>
          <p:cNvSpPr txBox="1"/>
          <p:nvPr/>
        </p:nvSpPr>
        <p:spPr>
          <a:xfrm>
            <a:off x="1" y="1195150"/>
            <a:ext cx="12192000" cy="369332"/>
          </a:xfrm>
          <a:prstGeom prst="rect">
            <a:avLst/>
          </a:prstGeom>
          <a:solidFill>
            <a:schemeClr val="accent5">
              <a:alpha val="50000"/>
            </a:schemeClr>
          </a:solidFill>
        </p:spPr>
        <p:txBody>
          <a:bodyPr wrap="square" rtlCol="0">
            <a:spAutoFit/>
          </a:bodyPr>
          <a:lstStyle/>
          <a:p>
            <a:endParaRPr lang="zh-CN" altLang="en-US" dirty="0"/>
          </a:p>
        </p:txBody>
      </p:sp>
      <p:sp>
        <p:nvSpPr>
          <p:cNvPr id="8" name="文本框 7"/>
          <p:cNvSpPr txBox="1"/>
          <p:nvPr/>
        </p:nvSpPr>
        <p:spPr>
          <a:xfrm>
            <a:off x="114300" y="86022"/>
            <a:ext cx="7315200" cy="923330"/>
          </a:xfrm>
          <a:prstGeom prst="rect">
            <a:avLst/>
          </a:prstGeom>
          <a:noFill/>
        </p:spPr>
        <p:txBody>
          <a:bodyPr wrap="square" rtlCol="0">
            <a:spAutoFit/>
          </a:bodyPr>
          <a:lstStyle/>
          <a:p>
            <a:r>
              <a:rPr lang="en-US" altLang="zh-CN" sz="3600" b="1" dirty="0" smtClean="0"/>
              <a:t>Introduction to RFM Model</a:t>
            </a:r>
          </a:p>
          <a:p>
            <a:r>
              <a:rPr lang="en-US" altLang="zh-CN" dirty="0"/>
              <a:t>A</a:t>
            </a:r>
            <a:r>
              <a:rPr lang="en-US" altLang="zh-CN" dirty="0" smtClean="0"/>
              <a:t> </a:t>
            </a:r>
            <a:r>
              <a:rPr lang="en-US" altLang="zh-CN" dirty="0"/>
              <a:t>data-driven customer behavior segmentation </a:t>
            </a:r>
            <a:r>
              <a:rPr lang="en-US" altLang="zh-CN" dirty="0" smtClean="0"/>
              <a:t>technique</a:t>
            </a:r>
            <a:endParaRPr lang="zh-CN" altLang="en-US" sz="3600" b="1"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325" y="1664257"/>
            <a:ext cx="3939491" cy="3202720"/>
          </a:xfrm>
          <a:prstGeom prst="rect">
            <a:avLst/>
          </a:prstGeom>
        </p:spPr>
      </p:pic>
      <p:sp>
        <p:nvSpPr>
          <p:cNvPr id="9" name="矩形 8"/>
          <p:cNvSpPr/>
          <p:nvPr/>
        </p:nvSpPr>
        <p:spPr>
          <a:xfrm>
            <a:off x="180975" y="1750280"/>
            <a:ext cx="4257675" cy="5509200"/>
          </a:xfrm>
          <a:prstGeom prst="rect">
            <a:avLst/>
          </a:prstGeom>
        </p:spPr>
        <p:txBody>
          <a:bodyPr wrap="square">
            <a:spAutoFit/>
          </a:bodyPr>
          <a:lstStyle/>
          <a:p>
            <a:pPr marL="342900" indent="-342900">
              <a:buFont typeface="Arial" panose="020B0604020202020204" pitchFamily="34" charset="0"/>
              <a:buChar char="•"/>
            </a:pPr>
            <a:r>
              <a:rPr lang="en-US" altLang="zh-CN" sz="1600" dirty="0" smtClean="0">
                <a:solidFill>
                  <a:srgbClr val="111111"/>
                </a:solidFill>
                <a:latin typeface="Arial" panose="020B0604020202020204" pitchFamily="34" charset="0"/>
                <a:cs typeface="Arial" panose="020B0604020202020204" pitchFamily="34" charset="0"/>
              </a:rPr>
              <a:t>Create RFM Segments based on K-means clusters</a:t>
            </a:r>
            <a:endParaRPr lang="en-US" altLang="zh-CN" sz="1600" dirty="0">
              <a:solidFill>
                <a:srgbClr val="11111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1600" dirty="0" smtClean="0">
                <a:solidFill>
                  <a:srgbClr val="111111"/>
                </a:solidFill>
                <a:latin typeface="Arial" panose="020B0604020202020204" pitchFamily="34" charset="0"/>
                <a:cs typeface="Arial" panose="020B0604020202020204" pitchFamily="34" charset="0"/>
              </a:rPr>
              <a:t>Below are 5 largest groups from Airbnb App Users –</a:t>
            </a:r>
          </a:p>
          <a:p>
            <a:pPr marL="342900" indent="-342900">
              <a:buFont typeface="Arial" panose="020B0604020202020204" pitchFamily="34" charset="0"/>
              <a:buChar char="•"/>
            </a:pPr>
            <a:endParaRPr lang="en-US" altLang="zh-CN" sz="1600" dirty="0">
              <a:solidFill>
                <a:srgbClr val="11111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1600" dirty="0" smtClean="0">
              <a:solidFill>
                <a:srgbClr val="11111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1600" dirty="0">
              <a:solidFill>
                <a:srgbClr val="11111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1600" dirty="0" smtClean="0">
              <a:solidFill>
                <a:srgbClr val="11111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1600" dirty="0">
              <a:solidFill>
                <a:srgbClr val="11111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1600" dirty="0" smtClean="0">
              <a:solidFill>
                <a:srgbClr val="11111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1600" dirty="0">
              <a:solidFill>
                <a:srgbClr val="111111"/>
              </a:solidFill>
              <a:latin typeface="Arial" panose="020B0604020202020204" pitchFamily="34" charset="0"/>
              <a:cs typeface="Arial" panose="020B0604020202020204" pitchFamily="34" charset="0"/>
            </a:endParaRPr>
          </a:p>
          <a:p>
            <a:endParaRPr lang="en-US" altLang="zh-CN" sz="1600" dirty="0">
              <a:solidFill>
                <a:srgbClr val="11111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1600" dirty="0" smtClean="0">
                <a:solidFill>
                  <a:srgbClr val="111111"/>
                </a:solidFill>
                <a:latin typeface="Arial" panose="020B0604020202020204" pitchFamily="34" charset="0"/>
                <a:cs typeface="Arial" panose="020B0604020202020204" pitchFamily="34" charset="0"/>
              </a:rPr>
              <a:t>General speaking, the app still has lots of new users who haven’t engaged in the use of app for long time</a:t>
            </a:r>
          </a:p>
          <a:p>
            <a:endParaRPr lang="en-US" altLang="zh-CN" sz="1600" dirty="0" smtClean="0">
              <a:solidFill>
                <a:srgbClr val="11111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600" dirty="0" smtClean="0">
                <a:solidFill>
                  <a:srgbClr val="111111"/>
                </a:solidFill>
                <a:latin typeface="Arial" panose="020B0604020202020204" pitchFamily="34" charset="0"/>
                <a:cs typeface="Arial" panose="020B0604020202020204" pitchFamily="34" charset="0"/>
              </a:rPr>
              <a:t>Therefore, customer success team need to focus on improving user experience of new customer group</a:t>
            </a:r>
          </a:p>
          <a:p>
            <a:pPr marL="342900" indent="-342900">
              <a:buFont typeface="Arial" panose="020B0604020202020204" pitchFamily="34" charset="0"/>
              <a:buChar char="•"/>
            </a:pPr>
            <a:endParaRPr lang="en-US" altLang="zh-CN" sz="1600" dirty="0" smtClean="0">
              <a:solidFill>
                <a:srgbClr val="111111"/>
              </a:solidFill>
              <a:latin typeface="Arial" panose="020B0604020202020204" pitchFamily="34" charset="0"/>
              <a:cs typeface="Arial" panose="020B0604020202020204" pitchFamily="34" charset="0"/>
            </a:endParaRPr>
          </a:p>
          <a:p>
            <a:endParaRPr lang="en-US" altLang="zh-CN" sz="1600" dirty="0">
              <a:solidFill>
                <a:srgbClr val="111111"/>
              </a:solidFill>
              <a:latin typeface="Arial" panose="020B0604020202020204" pitchFamily="34" charset="0"/>
              <a:cs typeface="Arial" panose="020B0604020202020204" pitchFamily="34" charset="0"/>
            </a:endParaRPr>
          </a:p>
          <a:p>
            <a:endParaRPr lang="en-US" altLang="zh-CN" sz="1600" dirty="0" smtClean="0">
              <a:solidFill>
                <a:srgbClr val="111111"/>
              </a:solidFill>
              <a:latin typeface="Arial" panose="020B0604020202020204" pitchFamily="34" charset="0"/>
              <a:cs typeface="Arial" panose="020B0604020202020204" pitchFamily="34"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624343672"/>
              </p:ext>
            </p:extLst>
          </p:nvPr>
        </p:nvGraphicFramePr>
        <p:xfrm>
          <a:off x="581024" y="2923669"/>
          <a:ext cx="3457576" cy="1645920"/>
        </p:xfrm>
        <a:graphic>
          <a:graphicData uri="http://schemas.openxmlformats.org/drawingml/2006/table">
            <a:tbl>
              <a:tblPr>
                <a:tableStyleId>{9D7B26C5-4107-4FEC-AEDC-1716B250A1EF}</a:tableStyleId>
              </a:tblPr>
              <a:tblGrid>
                <a:gridCol w="1728788">
                  <a:extLst>
                    <a:ext uri="{9D8B030D-6E8A-4147-A177-3AD203B41FA5}">
                      <a16:colId xmlns:a16="http://schemas.microsoft.com/office/drawing/2014/main" val="637366024"/>
                    </a:ext>
                  </a:extLst>
                </a:gridCol>
                <a:gridCol w="1728788">
                  <a:extLst>
                    <a:ext uri="{9D8B030D-6E8A-4147-A177-3AD203B41FA5}">
                      <a16:colId xmlns:a16="http://schemas.microsoft.com/office/drawing/2014/main" val="1552690948"/>
                    </a:ext>
                  </a:extLst>
                </a:gridCol>
              </a:tblGrid>
              <a:tr h="0">
                <a:tc>
                  <a:txBody>
                    <a:bodyPr/>
                    <a:lstStyle/>
                    <a:p>
                      <a:pPr algn="ctr" fontAlgn="ctr"/>
                      <a:r>
                        <a:rPr lang="en-US" sz="1200" b="1" dirty="0" smtClean="0">
                          <a:effectLst/>
                        </a:rPr>
                        <a:t>RF</a:t>
                      </a:r>
                      <a:r>
                        <a:rPr lang="en-US" sz="1200" b="1" baseline="0" dirty="0" smtClean="0">
                          <a:effectLst/>
                        </a:rPr>
                        <a:t>M G</a:t>
                      </a:r>
                      <a:r>
                        <a:rPr lang="en-US" sz="1200" b="1" dirty="0" smtClean="0">
                          <a:effectLst/>
                        </a:rPr>
                        <a:t>roup</a:t>
                      </a:r>
                      <a:endParaRPr lang="en-US" sz="1200" b="1" dirty="0">
                        <a:effectLst/>
                      </a:endParaRPr>
                    </a:p>
                  </a:txBody>
                  <a:tcPr anchor="ctr"/>
                </a:tc>
                <a:tc>
                  <a:txBody>
                    <a:bodyPr/>
                    <a:lstStyle/>
                    <a:p>
                      <a:pPr algn="ctr" fontAlgn="ctr"/>
                      <a:r>
                        <a:rPr lang="en-US" sz="1200" b="1" dirty="0" smtClean="0">
                          <a:effectLst/>
                        </a:rPr>
                        <a:t>Number</a:t>
                      </a:r>
                      <a:endParaRPr lang="en-US" sz="1200" b="1" dirty="0">
                        <a:effectLst/>
                      </a:endParaRPr>
                    </a:p>
                  </a:txBody>
                  <a:tcPr anchor="ctr"/>
                </a:tc>
                <a:extLst>
                  <a:ext uri="{0D108BD9-81ED-4DB2-BD59-A6C34878D82A}">
                    <a16:rowId xmlns:a16="http://schemas.microsoft.com/office/drawing/2014/main" val="2916997111"/>
                  </a:ext>
                </a:extLst>
              </a:tr>
              <a:tr h="0">
                <a:tc>
                  <a:txBody>
                    <a:bodyPr/>
                    <a:lstStyle/>
                    <a:p>
                      <a:pPr algn="ctr" fontAlgn="ctr"/>
                      <a:r>
                        <a:rPr lang="en-US" sz="1200">
                          <a:effectLst/>
                        </a:rPr>
                        <a:t>311</a:t>
                      </a:r>
                      <a:endParaRPr lang="en-US" sz="1200" b="1">
                        <a:effectLst/>
                      </a:endParaRPr>
                    </a:p>
                  </a:txBody>
                  <a:tcPr anchor="ctr"/>
                </a:tc>
                <a:tc>
                  <a:txBody>
                    <a:bodyPr/>
                    <a:lstStyle/>
                    <a:p>
                      <a:pPr algn="ctr" fontAlgn="ctr"/>
                      <a:r>
                        <a:rPr lang="en-US" sz="1200" dirty="0" smtClean="0">
                          <a:effectLst/>
                        </a:rPr>
                        <a:t>71,187</a:t>
                      </a:r>
                      <a:endParaRPr lang="en-US" sz="1200" dirty="0">
                        <a:effectLst/>
                      </a:endParaRPr>
                    </a:p>
                  </a:txBody>
                  <a:tcPr anchor="ctr"/>
                </a:tc>
                <a:extLst>
                  <a:ext uri="{0D108BD9-81ED-4DB2-BD59-A6C34878D82A}">
                    <a16:rowId xmlns:a16="http://schemas.microsoft.com/office/drawing/2014/main" val="2225803381"/>
                  </a:ext>
                </a:extLst>
              </a:tr>
              <a:tr h="0">
                <a:tc>
                  <a:txBody>
                    <a:bodyPr/>
                    <a:lstStyle/>
                    <a:p>
                      <a:pPr algn="ctr" fontAlgn="ctr"/>
                      <a:r>
                        <a:rPr lang="en-US" sz="1200">
                          <a:effectLst/>
                        </a:rPr>
                        <a:t>312</a:t>
                      </a:r>
                      <a:endParaRPr lang="en-US" sz="1200" b="1">
                        <a:effectLst/>
                      </a:endParaRPr>
                    </a:p>
                  </a:txBody>
                  <a:tcPr anchor="ctr"/>
                </a:tc>
                <a:tc>
                  <a:txBody>
                    <a:bodyPr/>
                    <a:lstStyle/>
                    <a:p>
                      <a:pPr algn="ctr" fontAlgn="ctr"/>
                      <a:r>
                        <a:rPr lang="en-US" sz="1200" dirty="0" smtClean="0">
                          <a:effectLst/>
                        </a:rPr>
                        <a:t>38,478</a:t>
                      </a:r>
                      <a:endParaRPr lang="en-US" sz="1200" dirty="0">
                        <a:effectLst/>
                      </a:endParaRPr>
                    </a:p>
                  </a:txBody>
                  <a:tcPr anchor="ctr"/>
                </a:tc>
                <a:extLst>
                  <a:ext uri="{0D108BD9-81ED-4DB2-BD59-A6C34878D82A}">
                    <a16:rowId xmlns:a16="http://schemas.microsoft.com/office/drawing/2014/main" val="1879659401"/>
                  </a:ext>
                </a:extLst>
              </a:tr>
              <a:tr h="0">
                <a:tc>
                  <a:txBody>
                    <a:bodyPr/>
                    <a:lstStyle/>
                    <a:p>
                      <a:pPr algn="ctr" fontAlgn="ctr"/>
                      <a:r>
                        <a:rPr lang="en-US" sz="1200">
                          <a:effectLst/>
                        </a:rPr>
                        <a:t>211</a:t>
                      </a:r>
                      <a:endParaRPr lang="en-US" sz="1200" b="1">
                        <a:effectLst/>
                      </a:endParaRPr>
                    </a:p>
                  </a:txBody>
                  <a:tcPr anchor="ctr"/>
                </a:tc>
                <a:tc>
                  <a:txBody>
                    <a:bodyPr/>
                    <a:lstStyle/>
                    <a:p>
                      <a:pPr algn="ctr" fontAlgn="ctr"/>
                      <a:r>
                        <a:rPr lang="en-US" sz="1200" dirty="0" smtClean="0">
                          <a:effectLst/>
                        </a:rPr>
                        <a:t>30,929</a:t>
                      </a:r>
                      <a:endParaRPr lang="en-US" sz="1200" dirty="0">
                        <a:effectLst/>
                      </a:endParaRPr>
                    </a:p>
                  </a:txBody>
                  <a:tcPr anchor="ctr"/>
                </a:tc>
                <a:extLst>
                  <a:ext uri="{0D108BD9-81ED-4DB2-BD59-A6C34878D82A}">
                    <a16:rowId xmlns:a16="http://schemas.microsoft.com/office/drawing/2014/main" val="94980681"/>
                  </a:ext>
                </a:extLst>
              </a:tr>
              <a:tr h="0">
                <a:tc>
                  <a:txBody>
                    <a:bodyPr/>
                    <a:lstStyle/>
                    <a:p>
                      <a:pPr algn="ctr" fontAlgn="ctr"/>
                      <a:r>
                        <a:rPr lang="en-US" sz="1200">
                          <a:effectLst/>
                        </a:rPr>
                        <a:t>321</a:t>
                      </a:r>
                      <a:endParaRPr lang="en-US" sz="1200" b="1">
                        <a:effectLst/>
                      </a:endParaRPr>
                    </a:p>
                  </a:txBody>
                  <a:tcPr anchor="ctr"/>
                </a:tc>
                <a:tc>
                  <a:txBody>
                    <a:bodyPr/>
                    <a:lstStyle/>
                    <a:p>
                      <a:pPr algn="ctr" fontAlgn="ctr"/>
                      <a:r>
                        <a:rPr lang="en-US" sz="1200" dirty="0" smtClean="0">
                          <a:effectLst/>
                        </a:rPr>
                        <a:t>28,345</a:t>
                      </a:r>
                      <a:endParaRPr lang="en-US" sz="1200" dirty="0">
                        <a:effectLst/>
                      </a:endParaRPr>
                    </a:p>
                  </a:txBody>
                  <a:tcPr anchor="ctr"/>
                </a:tc>
                <a:extLst>
                  <a:ext uri="{0D108BD9-81ED-4DB2-BD59-A6C34878D82A}">
                    <a16:rowId xmlns:a16="http://schemas.microsoft.com/office/drawing/2014/main" val="423904463"/>
                  </a:ext>
                </a:extLst>
              </a:tr>
              <a:tr h="0">
                <a:tc>
                  <a:txBody>
                    <a:bodyPr/>
                    <a:lstStyle/>
                    <a:p>
                      <a:pPr algn="ctr" fontAlgn="ctr"/>
                      <a:r>
                        <a:rPr lang="en-US" sz="1200">
                          <a:effectLst/>
                        </a:rPr>
                        <a:t>322</a:t>
                      </a:r>
                      <a:endParaRPr lang="en-US" sz="1200" b="1">
                        <a:effectLst/>
                      </a:endParaRPr>
                    </a:p>
                  </a:txBody>
                  <a:tcPr anchor="ctr"/>
                </a:tc>
                <a:tc>
                  <a:txBody>
                    <a:bodyPr/>
                    <a:lstStyle/>
                    <a:p>
                      <a:pPr algn="ctr" fontAlgn="ctr"/>
                      <a:r>
                        <a:rPr lang="en-US" sz="1200" dirty="0" smtClean="0">
                          <a:effectLst/>
                        </a:rPr>
                        <a:t>21,795</a:t>
                      </a:r>
                      <a:endParaRPr lang="en-US" sz="1200" dirty="0">
                        <a:effectLst/>
                      </a:endParaRPr>
                    </a:p>
                  </a:txBody>
                  <a:tcPr anchor="ctr"/>
                </a:tc>
                <a:extLst>
                  <a:ext uri="{0D108BD9-81ED-4DB2-BD59-A6C34878D82A}">
                    <a16:rowId xmlns:a16="http://schemas.microsoft.com/office/drawing/2014/main" val="161157836"/>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120173408"/>
              </p:ext>
            </p:extLst>
          </p:nvPr>
        </p:nvGraphicFramePr>
        <p:xfrm>
          <a:off x="4407266" y="1825624"/>
          <a:ext cx="3377468" cy="4351340"/>
        </p:xfrm>
        <a:graphic>
          <a:graphicData uri="http://schemas.openxmlformats.org/drawingml/2006/table">
            <a:tbl>
              <a:tblPr/>
              <a:tblGrid>
                <a:gridCol w="488029">
                  <a:extLst>
                    <a:ext uri="{9D8B030D-6E8A-4147-A177-3AD203B41FA5}">
                      <a16:colId xmlns:a16="http://schemas.microsoft.com/office/drawing/2014/main" val="4075203702"/>
                    </a:ext>
                  </a:extLst>
                </a:gridCol>
                <a:gridCol w="488029">
                  <a:extLst>
                    <a:ext uri="{9D8B030D-6E8A-4147-A177-3AD203B41FA5}">
                      <a16:colId xmlns:a16="http://schemas.microsoft.com/office/drawing/2014/main" val="488970697"/>
                    </a:ext>
                  </a:extLst>
                </a:gridCol>
                <a:gridCol w="488029">
                  <a:extLst>
                    <a:ext uri="{9D8B030D-6E8A-4147-A177-3AD203B41FA5}">
                      <a16:colId xmlns:a16="http://schemas.microsoft.com/office/drawing/2014/main" val="176768447"/>
                    </a:ext>
                  </a:extLst>
                </a:gridCol>
                <a:gridCol w="1913381">
                  <a:extLst>
                    <a:ext uri="{9D8B030D-6E8A-4147-A177-3AD203B41FA5}">
                      <a16:colId xmlns:a16="http://schemas.microsoft.com/office/drawing/2014/main" val="2215360749"/>
                    </a:ext>
                  </a:extLst>
                </a:gridCol>
              </a:tblGrid>
              <a:tr h="155405">
                <a:tc>
                  <a:txBody>
                    <a:bodyPr/>
                    <a:lstStyle/>
                    <a:p>
                      <a:pPr algn="ctr" fontAlgn="b"/>
                      <a:r>
                        <a:rPr lang="en-US" sz="900" b="1" i="0" u="none" strike="noStrike">
                          <a:solidFill>
                            <a:srgbClr val="000000"/>
                          </a:solidFill>
                          <a:effectLst/>
                          <a:latin typeface="Calibri" panose="020F0502020204030204" pitchFamily="34" charset="0"/>
                        </a:rPr>
                        <a:t>R</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F</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M</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Segmentation</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7249448"/>
                  </a:ext>
                </a:extLst>
              </a:tr>
              <a:tr h="155405">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churned customers</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2823808578"/>
                  </a:ext>
                </a:extLst>
              </a:tr>
              <a:tr h="155405">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churned customers</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2149344369"/>
                  </a:ext>
                </a:extLst>
              </a:tr>
              <a:tr h="155405">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Important customer for retention</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657018933"/>
                  </a:ext>
                </a:extLst>
              </a:tr>
              <a:tr h="155405">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3066355"/>
                  </a:ext>
                </a:extLst>
              </a:tr>
              <a:tr h="155405">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9276162"/>
                  </a:ext>
                </a:extLst>
              </a:tr>
              <a:tr h="155405">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406099"/>
                  </a:ext>
                </a:extLst>
              </a:tr>
              <a:tr h="155405">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94003"/>
                  </a:ext>
                </a:extLst>
              </a:tr>
              <a:tr h="155405">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5720431"/>
                  </a:ext>
                </a:extLst>
              </a:tr>
              <a:tr h="155405">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Important customer for recall</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390282909"/>
                  </a:ext>
                </a:extLst>
              </a:tr>
              <a:tr h="155405">
                <a:tc>
                  <a:txBody>
                    <a:bodyPr/>
                    <a:lstStyle/>
                    <a:p>
                      <a:pPr algn="ctr" fontAlgn="b"/>
                      <a:r>
                        <a:rPr lang="en-US" sz="900" b="0" i="0" u="none" strike="noStrike" dirty="0">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dirty="0">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dirty="0">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356444"/>
                  </a:ext>
                </a:extLst>
              </a:tr>
              <a:tr h="155405">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6266985"/>
                  </a:ext>
                </a:extLst>
              </a:tr>
              <a:tr h="155405">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9565973"/>
                  </a:ext>
                </a:extLst>
              </a:tr>
              <a:tr h="155405">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79513"/>
                  </a:ext>
                </a:extLst>
              </a:tr>
              <a:tr h="155405">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891747"/>
                  </a:ext>
                </a:extLst>
              </a:tr>
              <a:tr h="155405">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Important customer for retention</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502442485"/>
                  </a:ext>
                </a:extLst>
              </a:tr>
              <a:tr h="155405">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358405"/>
                  </a:ext>
                </a:extLst>
              </a:tr>
              <a:tr h="155405">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4737420"/>
                  </a:ext>
                </a:extLst>
              </a:tr>
              <a:tr h="155405">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Important customer for recall</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698922896"/>
                  </a:ext>
                </a:extLst>
              </a:tr>
              <a:tr h="155405">
                <a:tc>
                  <a:txBody>
                    <a:bodyPr/>
                    <a:lstStyle/>
                    <a:p>
                      <a:pPr algn="ctr" fontAlgn="b"/>
                      <a:r>
                        <a:rPr lang="en-US" sz="900" b="0" i="0" u="none" strike="noStrike" dirty="0">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dirty="0">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a:solidFill>
                            <a:srgbClr val="000000"/>
                          </a:solidFill>
                          <a:effectLst/>
                          <a:latin typeface="Calibri" panose="020F0502020204030204" pitchFamily="34" charset="0"/>
                        </a:rPr>
                        <a:t>New Customer</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1791011"/>
                  </a:ext>
                </a:extLst>
              </a:tr>
              <a:tr h="155405">
                <a:tc>
                  <a:txBody>
                    <a:bodyPr/>
                    <a:lstStyle/>
                    <a:p>
                      <a:pPr algn="ctr" fontAlgn="b"/>
                      <a:r>
                        <a:rPr lang="en-US" sz="900" b="0" i="0" u="none" strike="noStrike" dirty="0">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dirty="0">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dirty="0">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7933095"/>
                  </a:ext>
                </a:extLst>
              </a:tr>
              <a:tr h="155405">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Important customers for development</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803839708"/>
                  </a:ext>
                </a:extLst>
              </a:tr>
              <a:tr h="155405">
                <a:tc>
                  <a:txBody>
                    <a:bodyPr/>
                    <a:lstStyle/>
                    <a:p>
                      <a:pPr algn="ctr" fontAlgn="b"/>
                      <a:r>
                        <a:rPr lang="en-US" sz="900" b="0" i="0" u="none" strike="noStrike" dirty="0">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dirty="0">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dirty="0">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a:solidFill>
                            <a:srgbClr val="000000"/>
                          </a:solidFill>
                          <a:effectLst/>
                          <a:latin typeface="Calibri" panose="020F0502020204030204" pitchFamily="34" charset="0"/>
                        </a:rPr>
                        <a:t>General customers for maintenance</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6390760"/>
                  </a:ext>
                </a:extLst>
              </a:tr>
              <a:tr h="155405">
                <a:tc>
                  <a:txBody>
                    <a:bodyPr/>
                    <a:lstStyle/>
                    <a:p>
                      <a:pPr algn="ctr" fontAlgn="b"/>
                      <a:r>
                        <a:rPr lang="en-US" sz="900" b="0" i="0" u="none" strike="noStrike" dirty="0">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dirty="0">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dirty="0">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1C5B"/>
                    </a:solidFill>
                  </a:tcPr>
                </a:tc>
                <a:tc>
                  <a:txBody>
                    <a:bodyPr/>
                    <a:lstStyle/>
                    <a:p>
                      <a:pPr algn="ctr" fontAlgn="b"/>
                      <a:r>
                        <a:rPr lang="en-US" sz="900" b="0" i="0" u="none" strike="noStrike">
                          <a:solidFill>
                            <a:srgbClr val="000000"/>
                          </a:solidFill>
                          <a:effectLst/>
                          <a:latin typeface="Calibri" panose="020F0502020204030204" pitchFamily="34" charset="0"/>
                        </a:rPr>
                        <a:t>New Customer</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408677087"/>
                  </a:ext>
                </a:extLst>
              </a:tr>
              <a:tr h="155405">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Important customers for development</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239679287"/>
                  </a:ext>
                </a:extLst>
              </a:tr>
              <a:tr h="155405">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Customers with potentials</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82025848"/>
                  </a:ext>
                </a:extLst>
              </a:tr>
              <a:tr h="155405">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Customers with potentials</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77019020"/>
                  </a:ext>
                </a:extLst>
              </a:tr>
              <a:tr h="155405">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Core Valuable Customers</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861233425"/>
                  </a:ext>
                </a:extLst>
              </a:tr>
            </a:tbl>
          </a:graphicData>
        </a:graphic>
      </p:graphicFrame>
    </p:spTree>
    <p:extLst>
      <p:ext uri="{BB962C8B-B14F-4D97-AF65-F5344CB8AC3E}">
        <p14:creationId xmlns:p14="http://schemas.microsoft.com/office/powerpoint/2010/main" val="2294984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12267" y="13601"/>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4900170" y="-59299"/>
            <a:ext cx="5939280" cy="646331"/>
          </a:xfrm>
          <a:prstGeom prst="rect">
            <a:avLst/>
          </a:prstGeom>
          <a:noFill/>
        </p:spPr>
        <p:txBody>
          <a:bodyPr wrap="square" rtlCol="0">
            <a:spAutoFit/>
          </a:bodyPr>
          <a:lstStyle/>
          <a:p>
            <a:r>
              <a:rPr lang="nb-NO" altLang="zh-CN" sz="3600" b="1" dirty="0" smtClean="0"/>
              <a:t>RFM Modeling</a:t>
            </a:r>
            <a:endParaRPr lang="en-US" altLang="zh-CN" sz="3600" b="1" dirty="0"/>
          </a:p>
        </p:txBody>
      </p:sp>
      <p:pic>
        <p:nvPicPr>
          <p:cNvPr id="15" name="图片 1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852" y="1457029"/>
            <a:ext cx="3172232" cy="3229064"/>
          </a:xfrm>
          <a:prstGeom prst="rect">
            <a:avLst/>
          </a:prstGeom>
        </p:spPr>
      </p:pic>
      <p:pic>
        <p:nvPicPr>
          <p:cNvPr id="18" name="图片 1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6211" y="1517764"/>
            <a:ext cx="3172232" cy="3107594"/>
          </a:xfrm>
          <a:prstGeom prst="rect">
            <a:avLst/>
          </a:prstGeom>
        </p:spPr>
      </p:pic>
      <p:sp>
        <p:nvSpPr>
          <p:cNvPr id="21" name="矩形 20"/>
          <p:cNvSpPr/>
          <p:nvPr/>
        </p:nvSpPr>
        <p:spPr>
          <a:xfrm>
            <a:off x="471502" y="329388"/>
            <a:ext cx="3802644" cy="1877437"/>
          </a:xfrm>
          <a:prstGeom prst="rect">
            <a:avLst/>
          </a:prstGeom>
        </p:spPr>
        <p:txBody>
          <a:bodyPr wrap="none">
            <a:spAutoFit/>
          </a:bodyPr>
          <a:lstStyle/>
          <a:p>
            <a:pPr lvl="0" algn="ctr"/>
            <a:r>
              <a:rPr lang="en-US" b="1" u="sng" dirty="0">
                <a:solidFill>
                  <a:prstClr val="white"/>
                </a:solidFill>
              </a:rPr>
              <a:t>By Number of Users</a:t>
            </a:r>
          </a:p>
          <a:p>
            <a:pPr marL="285750" lvl="0" indent="-285750">
              <a:buFont typeface="Arial" panose="020B0604020202020204" pitchFamily="34" charset="0"/>
              <a:buChar char="•"/>
            </a:pPr>
            <a:endParaRPr lang="en-US" sz="1400" dirty="0" smtClean="0">
              <a:solidFill>
                <a:prstClr val="white"/>
              </a:solidFill>
            </a:endParaRPr>
          </a:p>
          <a:p>
            <a:pPr marL="285750" lvl="0" indent="-285750">
              <a:buFont typeface="Arial" panose="020B0604020202020204" pitchFamily="34" charset="0"/>
              <a:buChar char="•"/>
            </a:pPr>
            <a:r>
              <a:rPr lang="en-US" sz="1400" dirty="0" smtClean="0">
                <a:solidFill>
                  <a:prstClr val="white"/>
                </a:solidFill>
              </a:rPr>
              <a:t>Segment Customers based on RFM Groups</a:t>
            </a:r>
          </a:p>
          <a:p>
            <a:pPr marL="285750" lvl="0" indent="-285750">
              <a:buFont typeface="Arial" panose="020B0604020202020204" pitchFamily="34" charset="0"/>
              <a:buChar char="•"/>
            </a:pPr>
            <a:r>
              <a:rPr lang="en-US" sz="1400" dirty="0" smtClean="0">
                <a:solidFill>
                  <a:prstClr val="white"/>
                </a:solidFill>
              </a:rPr>
              <a:t>Height is measured by number of users</a:t>
            </a:r>
          </a:p>
          <a:p>
            <a:pPr marL="285750" lvl="0" indent="-285750">
              <a:buFont typeface="Arial" panose="020B0604020202020204" pitchFamily="34" charset="0"/>
              <a:buChar char="•"/>
            </a:pPr>
            <a:r>
              <a:rPr lang="en-US" sz="1400" dirty="0" smtClean="0">
                <a:solidFill>
                  <a:prstClr val="white"/>
                </a:solidFill>
              </a:rPr>
              <a:t>Customer Segments with best retention – </a:t>
            </a:r>
          </a:p>
          <a:p>
            <a:pPr lvl="0"/>
            <a:r>
              <a:rPr lang="en-US" sz="1400" dirty="0" smtClean="0">
                <a:solidFill>
                  <a:prstClr val="white"/>
                </a:solidFill>
              </a:rPr>
              <a:t>-    133, </a:t>
            </a:r>
            <a:r>
              <a:rPr lang="en-US" altLang="zh-CN" sz="1400" dirty="0" smtClean="0">
                <a:solidFill>
                  <a:prstClr val="white"/>
                </a:solidFill>
              </a:rPr>
              <a:t>233, 311</a:t>
            </a:r>
          </a:p>
          <a:p>
            <a:pPr marL="285750" lvl="0" indent="-285750">
              <a:buFont typeface="Arial" panose="020B0604020202020204" pitchFamily="34" charset="0"/>
              <a:buChar char="•"/>
            </a:pPr>
            <a:r>
              <a:rPr lang="en-US" sz="1400" dirty="0" smtClean="0">
                <a:solidFill>
                  <a:prstClr val="white"/>
                </a:solidFill>
              </a:rPr>
              <a:t>C</a:t>
            </a:r>
            <a:r>
              <a:rPr lang="en-US" altLang="zh-CN" sz="1400" dirty="0" smtClean="0">
                <a:solidFill>
                  <a:prstClr val="white"/>
                </a:solidFill>
              </a:rPr>
              <a:t>ustomer Segments with lots of churn – </a:t>
            </a:r>
          </a:p>
          <a:p>
            <a:pPr lvl="0"/>
            <a:r>
              <a:rPr lang="en-US" sz="1400" dirty="0" smtClean="0">
                <a:solidFill>
                  <a:prstClr val="white"/>
                </a:solidFill>
              </a:rPr>
              <a:t>-    233, 311, 313</a:t>
            </a:r>
            <a:endParaRPr lang="en-US" sz="1400" dirty="0">
              <a:solidFill>
                <a:prstClr val="white"/>
              </a:solidFill>
            </a:endParaRPr>
          </a:p>
        </p:txBody>
      </p:sp>
      <p:sp>
        <p:nvSpPr>
          <p:cNvPr id="23" name="矩形 22"/>
          <p:cNvSpPr/>
          <p:nvPr/>
        </p:nvSpPr>
        <p:spPr>
          <a:xfrm>
            <a:off x="5366202" y="4790608"/>
            <a:ext cx="2011447" cy="646331"/>
          </a:xfrm>
          <a:prstGeom prst="rect">
            <a:avLst/>
          </a:prstGeom>
        </p:spPr>
        <p:txBody>
          <a:bodyPr wrap="square">
            <a:spAutoFit/>
          </a:bodyPr>
          <a:lstStyle/>
          <a:p>
            <a:pPr lvl="0" algn="ctr"/>
            <a:r>
              <a:rPr lang="en-US" b="1" u="sng" dirty="0" smtClean="0"/>
              <a:t>By Number of Users</a:t>
            </a:r>
          </a:p>
        </p:txBody>
      </p:sp>
      <p:sp>
        <p:nvSpPr>
          <p:cNvPr id="24" name="矩形 23"/>
          <p:cNvSpPr/>
          <p:nvPr/>
        </p:nvSpPr>
        <p:spPr>
          <a:xfrm>
            <a:off x="8996603" y="4790608"/>
            <a:ext cx="2011447" cy="923330"/>
          </a:xfrm>
          <a:prstGeom prst="rect">
            <a:avLst/>
          </a:prstGeom>
        </p:spPr>
        <p:txBody>
          <a:bodyPr wrap="square">
            <a:spAutoFit/>
          </a:bodyPr>
          <a:lstStyle/>
          <a:p>
            <a:pPr lvl="0" algn="ctr"/>
            <a:r>
              <a:rPr lang="en-US" b="1" u="sng" dirty="0" smtClean="0"/>
              <a:t>By Total Adjusted Values of Users</a:t>
            </a:r>
          </a:p>
        </p:txBody>
      </p:sp>
      <p:sp>
        <p:nvSpPr>
          <p:cNvPr id="25" name="矩形 24"/>
          <p:cNvSpPr/>
          <p:nvPr/>
        </p:nvSpPr>
        <p:spPr>
          <a:xfrm>
            <a:off x="143963" y="4472763"/>
            <a:ext cx="4493538" cy="1877437"/>
          </a:xfrm>
          <a:prstGeom prst="rect">
            <a:avLst/>
          </a:prstGeom>
        </p:spPr>
        <p:txBody>
          <a:bodyPr wrap="none">
            <a:spAutoFit/>
          </a:bodyPr>
          <a:lstStyle/>
          <a:p>
            <a:pPr lvl="0" algn="ctr"/>
            <a:r>
              <a:rPr lang="en-US" b="1" u="sng" dirty="0">
                <a:solidFill>
                  <a:prstClr val="white"/>
                </a:solidFill>
              </a:rPr>
              <a:t>By </a:t>
            </a:r>
            <a:r>
              <a:rPr lang="en-US" b="1" u="sng" dirty="0" smtClean="0">
                <a:solidFill>
                  <a:prstClr val="white"/>
                </a:solidFill>
              </a:rPr>
              <a:t>Total Adjusted Values of Users</a:t>
            </a:r>
            <a:endParaRPr lang="en-US" b="1" u="sng" dirty="0">
              <a:solidFill>
                <a:prstClr val="white"/>
              </a:solidFill>
            </a:endParaRPr>
          </a:p>
          <a:p>
            <a:pPr marL="285750" lvl="0" indent="-285750">
              <a:buFont typeface="Arial" panose="020B0604020202020204" pitchFamily="34" charset="0"/>
              <a:buChar char="•"/>
            </a:pPr>
            <a:endParaRPr lang="en-US" sz="1400" dirty="0" smtClean="0">
              <a:solidFill>
                <a:prstClr val="white"/>
              </a:solidFill>
            </a:endParaRPr>
          </a:p>
          <a:p>
            <a:pPr marL="285750" lvl="0" indent="-285750">
              <a:buFont typeface="Arial" panose="020B0604020202020204" pitchFamily="34" charset="0"/>
              <a:buChar char="•"/>
            </a:pPr>
            <a:r>
              <a:rPr lang="en-US" sz="1400" dirty="0" smtClean="0">
                <a:solidFill>
                  <a:prstClr val="white"/>
                </a:solidFill>
              </a:rPr>
              <a:t>Segment Customers based on RFM Groups</a:t>
            </a:r>
          </a:p>
          <a:p>
            <a:pPr marL="285750" lvl="0" indent="-285750">
              <a:buFont typeface="Arial" panose="020B0604020202020204" pitchFamily="34" charset="0"/>
              <a:buChar char="•"/>
            </a:pPr>
            <a:r>
              <a:rPr lang="en-US" sz="1400" dirty="0" smtClean="0">
                <a:solidFill>
                  <a:prstClr val="white"/>
                </a:solidFill>
              </a:rPr>
              <a:t>Height is measured by total adjusted values of users</a:t>
            </a:r>
          </a:p>
          <a:p>
            <a:pPr marL="285750" lvl="0" indent="-285750">
              <a:buFont typeface="Arial" panose="020B0604020202020204" pitchFamily="34" charset="0"/>
              <a:buChar char="•"/>
            </a:pPr>
            <a:r>
              <a:rPr lang="en-US" sz="1400" dirty="0">
                <a:solidFill>
                  <a:prstClr val="white"/>
                </a:solidFill>
              </a:rPr>
              <a:t>Customer Segments with </a:t>
            </a:r>
            <a:r>
              <a:rPr lang="en-US" sz="1400" dirty="0" smtClean="0">
                <a:solidFill>
                  <a:prstClr val="white"/>
                </a:solidFill>
              </a:rPr>
              <a:t>most retention values </a:t>
            </a:r>
            <a:r>
              <a:rPr lang="en-US" sz="1400" dirty="0">
                <a:solidFill>
                  <a:prstClr val="white"/>
                </a:solidFill>
              </a:rPr>
              <a:t>– </a:t>
            </a:r>
          </a:p>
          <a:p>
            <a:pPr lvl="0"/>
            <a:r>
              <a:rPr lang="en-US" sz="1400" dirty="0">
                <a:solidFill>
                  <a:prstClr val="white"/>
                </a:solidFill>
              </a:rPr>
              <a:t>-    133, </a:t>
            </a:r>
            <a:r>
              <a:rPr lang="en-US" altLang="zh-CN" sz="1400" dirty="0">
                <a:solidFill>
                  <a:prstClr val="white"/>
                </a:solidFill>
              </a:rPr>
              <a:t>233, </a:t>
            </a:r>
            <a:r>
              <a:rPr lang="en-US" altLang="zh-CN" sz="1400" dirty="0" smtClean="0">
                <a:solidFill>
                  <a:prstClr val="white"/>
                </a:solidFill>
              </a:rPr>
              <a:t>313</a:t>
            </a:r>
            <a:endParaRPr lang="en-US" altLang="zh-CN" sz="1400" dirty="0">
              <a:solidFill>
                <a:prstClr val="white"/>
              </a:solidFill>
            </a:endParaRPr>
          </a:p>
          <a:p>
            <a:pPr marL="285750" lvl="0" indent="-285750">
              <a:buFont typeface="Arial" panose="020B0604020202020204" pitchFamily="34" charset="0"/>
              <a:buChar char="•"/>
            </a:pPr>
            <a:r>
              <a:rPr lang="en-US" sz="1400" dirty="0">
                <a:solidFill>
                  <a:prstClr val="white"/>
                </a:solidFill>
              </a:rPr>
              <a:t>C</a:t>
            </a:r>
            <a:r>
              <a:rPr lang="en-US" altLang="zh-CN" sz="1400" dirty="0">
                <a:solidFill>
                  <a:prstClr val="white"/>
                </a:solidFill>
              </a:rPr>
              <a:t>ustomer Segments with </a:t>
            </a:r>
            <a:r>
              <a:rPr lang="en-US" altLang="zh-CN" sz="1400" dirty="0" smtClean="0">
                <a:solidFill>
                  <a:prstClr val="white"/>
                </a:solidFill>
              </a:rPr>
              <a:t>most of churn values </a:t>
            </a:r>
            <a:r>
              <a:rPr lang="en-US" altLang="zh-CN" sz="1400" dirty="0">
                <a:solidFill>
                  <a:prstClr val="white"/>
                </a:solidFill>
              </a:rPr>
              <a:t>– </a:t>
            </a:r>
          </a:p>
          <a:p>
            <a:pPr lvl="0"/>
            <a:r>
              <a:rPr lang="en-US" sz="1400" dirty="0">
                <a:solidFill>
                  <a:prstClr val="white"/>
                </a:solidFill>
              </a:rPr>
              <a:t>-    </a:t>
            </a:r>
            <a:r>
              <a:rPr lang="en-US" sz="1400" dirty="0" smtClean="0">
                <a:solidFill>
                  <a:prstClr val="white"/>
                </a:solidFill>
              </a:rPr>
              <a:t>133, 233, 313</a:t>
            </a:r>
            <a:endParaRPr lang="en-US" sz="1400" dirty="0">
              <a:solidFill>
                <a:prstClr val="white"/>
              </a:solidFill>
            </a:endParaRPr>
          </a:p>
        </p:txBody>
      </p:sp>
    </p:spTree>
    <p:extLst>
      <p:ext uri="{BB962C8B-B14F-4D97-AF65-F5344CB8AC3E}">
        <p14:creationId xmlns:p14="http://schemas.microsoft.com/office/powerpoint/2010/main" val="3991998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0" y="0"/>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4900170" y="-59299"/>
            <a:ext cx="5939280" cy="646331"/>
          </a:xfrm>
          <a:prstGeom prst="rect">
            <a:avLst/>
          </a:prstGeom>
          <a:noFill/>
        </p:spPr>
        <p:txBody>
          <a:bodyPr wrap="square" rtlCol="0">
            <a:spAutoFit/>
          </a:bodyPr>
          <a:lstStyle/>
          <a:p>
            <a:r>
              <a:rPr lang="nb-NO" altLang="zh-CN" sz="3600" b="1" dirty="0" smtClean="0"/>
              <a:t>RFM Modeling</a:t>
            </a:r>
            <a:endParaRPr lang="en-US" altLang="zh-CN" sz="3600" b="1" dirty="0"/>
          </a:p>
        </p:txBody>
      </p:sp>
      <p:pic>
        <p:nvPicPr>
          <p:cNvPr id="2" name="图片 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70" y="1688549"/>
            <a:ext cx="3525078" cy="3508103"/>
          </a:xfrm>
          <a:prstGeom prst="rect">
            <a:avLst/>
          </a:prstGeom>
        </p:spPr>
      </p:pic>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0793" y="1755224"/>
            <a:ext cx="3182293" cy="3312076"/>
          </a:xfrm>
          <a:prstGeom prst="rect">
            <a:avLst/>
          </a:prstGeom>
        </p:spPr>
      </p:pic>
      <p:sp>
        <p:nvSpPr>
          <p:cNvPr id="11" name="矩形 10"/>
          <p:cNvSpPr/>
          <p:nvPr/>
        </p:nvSpPr>
        <p:spPr>
          <a:xfrm>
            <a:off x="247814" y="263866"/>
            <a:ext cx="4285831" cy="2246769"/>
          </a:xfrm>
          <a:prstGeom prst="rect">
            <a:avLst/>
          </a:prstGeom>
        </p:spPr>
        <p:txBody>
          <a:bodyPr wrap="square">
            <a:spAutoFit/>
          </a:bodyPr>
          <a:lstStyle/>
          <a:p>
            <a:pPr lvl="0" algn="ctr"/>
            <a:r>
              <a:rPr lang="en-US" b="1" u="sng" dirty="0" smtClean="0">
                <a:solidFill>
                  <a:prstClr val="white"/>
                </a:solidFill>
              </a:rPr>
              <a:t>Adding new measurement</a:t>
            </a:r>
          </a:p>
          <a:p>
            <a:pPr lvl="0" algn="ctr"/>
            <a:endParaRPr lang="en-US" sz="1400" dirty="0" smtClean="0">
              <a:solidFill>
                <a:prstClr val="white"/>
              </a:solidFill>
            </a:endParaRPr>
          </a:p>
          <a:p>
            <a:pPr marL="285750" lvl="0" indent="-285750">
              <a:buFont typeface="Arial" panose="020B0604020202020204" pitchFamily="34" charset="0"/>
              <a:buChar char="•"/>
            </a:pPr>
            <a:r>
              <a:rPr lang="en-US" sz="1200" dirty="0" smtClean="0">
                <a:solidFill>
                  <a:prstClr val="white"/>
                </a:solidFill>
              </a:rPr>
              <a:t>Retention/Churn represents the difference between number of user retention and churn </a:t>
            </a:r>
            <a:r>
              <a:rPr lang="en-US" sz="1200" dirty="0">
                <a:solidFill>
                  <a:prstClr val="white"/>
                </a:solidFill>
              </a:rPr>
              <a:t>quantify logarithm of the odds </a:t>
            </a:r>
            <a:r>
              <a:rPr lang="en-US" sz="1200" dirty="0" smtClean="0">
                <a:solidFill>
                  <a:prstClr val="white"/>
                </a:solidFill>
              </a:rPr>
              <a:t>ratio for customer value score – </a:t>
            </a:r>
          </a:p>
          <a:p>
            <a:pPr marL="285750" lvl="0" indent="-285750">
              <a:buFont typeface="Arial" panose="020B0604020202020204" pitchFamily="34" charset="0"/>
              <a:buChar char="•"/>
            </a:pPr>
            <a:endParaRPr lang="en-US" sz="1200" dirty="0">
              <a:solidFill>
                <a:prstClr val="white"/>
              </a:solidFill>
            </a:endParaRPr>
          </a:p>
          <a:p>
            <a:pPr marL="285750" lvl="0" indent="-285750">
              <a:buFont typeface="Arial" panose="020B0604020202020204" pitchFamily="34" charset="0"/>
              <a:buChar char="•"/>
            </a:pPr>
            <a:r>
              <a:rPr lang="en-US" sz="1200" dirty="0" smtClean="0">
                <a:solidFill>
                  <a:prstClr val="white"/>
                </a:solidFill>
              </a:rPr>
              <a:t>Formula: (number of retention – number of churn)*</a:t>
            </a:r>
          </a:p>
          <a:p>
            <a:pPr lvl="0" algn="ctr"/>
            <a:r>
              <a:rPr lang="en-US" sz="1200" dirty="0" smtClean="0">
                <a:solidFill>
                  <a:prstClr val="white"/>
                </a:solidFill>
              </a:rPr>
              <a:t>log(sum(</a:t>
            </a:r>
            <a:r>
              <a:rPr lang="en-US" sz="1200" dirty="0" err="1" smtClean="0">
                <a:solidFill>
                  <a:prstClr val="white"/>
                </a:solidFill>
              </a:rPr>
              <a:t>rfm</a:t>
            </a:r>
            <a:r>
              <a:rPr lang="en-US" sz="1200" dirty="0" smtClean="0">
                <a:solidFill>
                  <a:prstClr val="white"/>
                </a:solidFill>
              </a:rPr>
              <a:t> score) of retention/sum(</a:t>
            </a:r>
            <a:r>
              <a:rPr lang="en-US" sz="1200" dirty="0" err="1" smtClean="0">
                <a:solidFill>
                  <a:prstClr val="white"/>
                </a:solidFill>
              </a:rPr>
              <a:t>rfm</a:t>
            </a:r>
            <a:r>
              <a:rPr lang="en-US" sz="1200" dirty="0" smtClean="0">
                <a:solidFill>
                  <a:prstClr val="white"/>
                </a:solidFill>
              </a:rPr>
              <a:t> score) of churn)</a:t>
            </a:r>
          </a:p>
          <a:p>
            <a:pPr lvl="0" algn="ctr"/>
            <a:endParaRPr lang="en-US" sz="1200" dirty="0">
              <a:solidFill>
                <a:prstClr val="white"/>
              </a:solidFill>
            </a:endParaRPr>
          </a:p>
          <a:p>
            <a:pPr marL="285750" lvl="0" indent="-285750">
              <a:buFont typeface="Arial" panose="020B0604020202020204" pitchFamily="34" charset="0"/>
              <a:buChar char="•"/>
            </a:pPr>
            <a:r>
              <a:rPr lang="en-US" sz="1200" dirty="0" smtClean="0">
                <a:solidFill>
                  <a:prstClr val="white"/>
                </a:solidFill>
              </a:rPr>
              <a:t>This new measurement can be used to quantify</a:t>
            </a:r>
          </a:p>
          <a:p>
            <a:pPr lvl="0"/>
            <a:r>
              <a:rPr lang="en-US" sz="1200" dirty="0" smtClean="0">
                <a:solidFill>
                  <a:prstClr val="white"/>
                </a:solidFill>
              </a:rPr>
              <a:t>the real value of each segments</a:t>
            </a:r>
          </a:p>
        </p:txBody>
      </p:sp>
      <p:sp>
        <p:nvSpPr>
          <p:cNvPr id="12" name="矩形 11"/>
          <p:cNvSpPr/>
          <p:nvPr/>
        </p:nvSpPr>
        <p:spPr>
          <a:xfrm>
            <a:off x="174998" y="3992143"/>
            <a:ext cx="4285831" cy="369332"/>
          </a:xfrm>
          <a:prstGeom prst="rect">
            <a:avLst/>
          </a:prstGeom>
        </p:spPr>
        <p:txBody>
          <a:bodyPr wrap="square">
            <a:spAutoFit/>
          </a:bodyPr>
          <a:lstStyle/>
          <a:p>
            <a:pPr lvl="0" algn="ctr"/>
            <a:r>
              <a:rPr lang="en-US" b="1" u="sng" dirty="0" smtClean="0">
                <a:solidFill>
                  <a:prstClr val="white"/>
                </a:solidFill>
              </a:rPr>
              <a:t>Key Takeaways</a:t>
            </a:r>
          </a:p>
        </p:txBody>
      </p:sp>
      <p:sp>
        <p:nvSpPr>
          <p:cNvPr id="13" name="矩形 12"/>
          <p:cNvSpPr/>
          <p:nvPr/>
        </p:nvSpPr>
        <p:spPr>
          <a:xfrm>
            <a:off x="5375727" y="5196652"/>
            <a:ext cx="2011447" cy="646331"/>
          </a:xfrm>
          <a:prstGeom prst="rect">
            <a:avLst/>
          </a:prstGeom>
        </p:spPr>
        <p:txBody>
          <a:bodyPr wrap="square">
            <a:spAutoFit/>
          </a:bodyPr>
          <a:lstStyle/>
          <a:p>
            <a:pPr lvl="0" algn="ctr"/>
            <a:r>
              <a:rPr lang="en-US" b="1" u="sng" dirty="0" smtClean="0"/>
              <a:t>By Number of Users</a:t>
            </a:r>
          </a:p>
        </p:txBody>
      </p:sp>
      <p:sp>
        <p:nvSpPr>
          <p:cNvPr id="14" name="矩形 13"/>
          <p:cNvSpPr/>
          <p:nvPr/>
        </p:nvSpPr>
        <p:spPr>
          <a:xfrm>
            <a:off x="9006128" y="5196652"/>
            <a:ext cx="2011447" cy="923330"/>
          </a:xfrm>
          <a:prstGeom prst="rect">
            <a:avLst/>
          </a:prstGeom>
        </p:spPr>
        <p:txBody>
          <a:bodyPr wrap="square">
            <a:spAutoFit/>
          </a:bodyPr>
          <a:lstStyle/>
          <a:p>
            <a:pPr lvl="0" algn="ctr"/>
            <a:r>
              <a:rPr lang="en-US" b="1" u="sng" dirty="0" smtClean="0"/>
              <a:t>By Total Adjusted Values of Users</a:t>
            </a:r>
          </a:p>
        </p:txBody>
      </p:sp>
      <p:graphicFrame>
        <p:nvGraphicFramePr>
          <p:cNvPr id="4" name="表格 3"/>
          <p:cNvGraphicFramePr>
            <a:graphicFrameLocks noGrp="1"/>
          </p:cNvGraphicFramePr>
          <p:nvPr>
            <p:extLst>
              <p:ext uri="{D42A27DB-BD31-4B8C-83A1-F6EECF244321}">
                <p14:modId xmlns:p14="http://schemas.microsoft.com/office/powerpoint/2010/main" val="1243904971"/>
              </p:ext>
            </p:extLst>
          </p:nvPr>
        </p:nvGraphicFramePr>
        <p:xfrm>
          <a:off x="320629" y="5842983"/>
          <a:ext cx="4140200" cy="762000"/>
        </p:xfrm>
        <a:graphic>
          <a:graphicData uri="http://schemas.openxmlformats.org/drawingml/2006/table">
            <a:tbl>
              <a:tblPr/>
              <a:tblGrid>
                <a:gridCol w="598240">
                  <a:extLst>
                    <a:ext uri="{9D8B030D-6E8A-4147-A177-3AD203B41FA5}">
                      <a16:colId xmlns:a16="http://schemas.microsoft.com/office/drawing/2014/main" val="299449941"/>
                    </a:ext>
                  </a:extLst>
                </a:gridCol>
                <a:gridCol w="598240">
                  <a:extLst>
                    <a:ext uri="{9D8B030D-6E8A-4147-A177-3AD203B41FA5}">
                      <a16:colId xmlns:a16="http://schemas.microsoft.com/office/drawing/2014/main" val="3785138737"/>
                    </a:ext>
                  </a:extLst>
                </a:gridCol>
                <a:gridCol w="598240">
                  <a:extLst>
                    <a:ext uri="{9D8B030D-6E8A-4147-A177-3AD203B41FA5}">
                      <a16:colId xmlns:a16="http://schemas.microsoft.com/office/drawing/2014/main" val="1657841896"/>
                    </a:ext>
                  </a:extLst>
                </a:gridCol>
                <a:gridCol w="2345480">
                  <a:extLst>
                    <a:ext uri="{9D8B030D-6E8A-4147-A177-3AD203B41FA5}">
                      <a16:colId xmlns:a16="http://schemas.microsoft.com/office/drawing/2014/main" val="2800974329"/>
                    </a:ext>
                  </a:extLst>
                </a:gridCol>
              </a:tblGrid>
              <a:tr h="190500">
                <a:tc>
                  <a:txBody>
                    <a:bodyPr/>
                    <a:lstStyle/>
                    <a:p>
                      <a:pPr algn="ctr" fontAlgn="b"/>
                      <a:r>
                        <a:rPr lang="en-US" sz="1100" b="1" i="0" u="none" strike="noStrike">
                          <a:solidFill>
                            <a:schemeClr val="bg1"/>
                          </a:solidFill>
                          <a:effectLst/>
                          <a:latin typeface="Calibri" panose="020F0502020204030204" pitchFamily="34" charset="0"/>
                        </a:rPr>
                        <a:t>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chemeClr val="bg1"/>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chemeClr val="bg1"/>
                          </a:solidFill>
                          <a:effectLst/>
                          <a:latin typeface="Calibri" panose="020F0502020204030204" pitchFamily="34" charset="0"/>
                        </a:rPr>
                        <a: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chemeClr val="bg1"/>
                          </a:solidFill>
                          <a:effectLst/>
                          <a:latin typeface="Calibri" panose="020F0502020204030204" pitchFamily="34" charset="0"/>
                        </a:rPr>
                        <a:t>Segmentation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6609329"/>
                  </a:ext>
                </a:extLst>
              </a:tr>
              <a:tr h="190500">
                <a:tc>
                  <a:txBody>
                    <a:bodyPr/>
                    <a:lstStyle/>
                    <a:p>
                      <a:pPr algn="ctr" fontAlgn="b"/>
                      <a:r>
                        <a:rPr lang="en-US" sz="1100" b="0" i="0" u="none" strike="noStrike">
                          <a:solidFill>
                            <a:schemeClr val="bg1"/>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chemeClr val="bg1"/>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chemeClr val="bg1"/>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chemeClr val="bg1"/>
                          </a:solidFill>
                          <a:effectLst/>
                          <a:latin typeface="Calibri" panose="020F0502020204030204" pitchFamily="34" charset="0"/>
                        </a:rPr>
                        <a:t>Important customer for recall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076452641"/>
                  </a:ext>
                </a:extLst>
              </a:tr>
              <a:tr h="190500">
                <a:tc>
                  <a:txBody>
                    <a:bodyPr/>
                    <a:lstStyle/>
                    <a:p>
                      <a:pPr algn="ctr" fontAlgn="b"/>
                      <a:r>
                        <a:rPr lang="en-US" sz="1100" b="0" i="0" u="none" strike="noStrike">
                          <a:solidFill>
                            <a:schemeClr val="bg1"/>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chemeClr val="bg1"/>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chemeClr val="bg1"/>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chemeClr val="bg1"/>
                          </a:solidFill>
                          <a:effectLst/>
                          <a:latin typeface="Calibri" panose="020F0502020204030204" pitchFamily="34" charset="0"/>
                        </a:rPr>
                        <a:t>Important customer for recall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312860573"/>
                  </a:ext>
                </a:extLst>
              </a:tr>
              <a:tr h="190500">
                <a:tc>
                  <a:txBody>
                    <a:bodyPr/>
                    <a:lstStyle/>
                    <a:p>
                      <a:pPr algn="ctr" fontAlgn="b"/>
                      <a:r>
                        <a:rPr lang="en-US" sz="1100" b="0" i="0" u="none" strike="noStrike">
                          <a:solidFill>
                            <a:schemeClr val="bg1"/>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chemeClr val="bg1"/>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chemeClr val="bg1"/>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chemeClr val="bg1"/>
                          </a:solidFill>
                          <a:effectLst/>
                          <a:latin typeface="Calibri" panose="020F0502020204030204" pitchFamily="34" charset="0"/>
                        </a:rPr>
                        <a:t>New Customer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06539674"/>
                  </a:ext>
                </a:extLst>
              </a:tr>
            </a:tbl>
          </a:graphicData>
        </a:graphic>
      </p:graphicFrame>
      <p:sp>
        <p:nvSpPr>
          <p:cNvPr id="6" name="矩形 5"/>
          <p:cNvSpPr/>
          <p:nvPr/>
        </p:nvSpPr>
        <p:spPr>
          <a:xfrm>
            <a:off x="247814" y="4176809"/>
            <a:ext cx="4213015" cy="1569660"/>
          </a:xfrm>
          <a:prstGeom prst="rect">
            <a:avLst/>
          </a:prstGeom>
        </p:spPr>
        <p:txBody>
          <a:bodyPr wrap="square">
            <a:spAutoFit/>
          </a:bodyPr>
          <a:lstStyle/>
          <a:p>
            <a:pPr lvl="0" algn="ctr"/>
            <a:endParaRPr lang="en-US" sz="1200" dirty="0">
              <a:solidFill>
                <a:prstClr val="white"/>
              </a:solidFill>
            </a:endParaRPr>
          </a:p>
          <a:p>
            <a:pPr marL="285750" lvl="0" indent="-285750">
              <a:buFont typeface="Arial" panose="020B0604020202020204" pitchFamily="34" charset="0"/>
              <a:buChar char="•"/>
            </a:pPr>
            <a:r>
              <a:rPr lang="en-US" sz="1200" dirty="0" smtClean="0">
                <a:solidFill>
                  <a:prstClr val="white"/>
                </a:solidFill>
              </a:rPr>
              <a:t>Based on RFM Modeling &amp; Analysis, below 3 segments of Airbnb App users take the majority of real market value</a:t>
            </a:r>
          </a:p>
          <a:p>
            <a:pPr marL="285750" lvl="0" indent="-285750">
              <a:buFont typeface="Arial" panose="020B0604020202020204" pitchFamily="34" charset="0"/>
              <a:buChar char="•"/>
            </a:pPr>
            <a:r>
              <a:rPr lang="en-US" sz="1200" dirty="0" smtClean="0">
                <a:solidFill>
                  <a:prstClr val="white"/>
                </a:solidFill>
              </a:rPr>
              <a:t>Airbnb need to focus on customer win </a:t>
            </a:r>
            <a:r>
              <a:rPr lang="en-US" altLang="zh-CN" sz="1200" dirty="0" smtClean="0">
                <a:solidFill>
                  <a:prstClr val="white"/>
                </a:solidFill>
              </a:rPr>
              <a:t>of recalling customers and attracting new customers </a:t>
            </a:r>
            <a:r>
              <a:rPr lang="en-US" sz="1200" dirty="0" smtClean="0">
                <a:solidFill>
                  <a:prstClr val="white"/>
                </a:solidFill>
              </a:rPr>
              <a:t>with </a:t>
            </a:r>
            <a:r>
              <a:rPr lang="en-US" sz="1200" dirty="0" smtClean="0">
                <a:solidFill>
                  <a:prstClr val="white"/>
                </a:solidFill>
              </a:rPr>
              <a:t>Users having long </a:t>
            </a:r>
            <a:r>
              <a:rPr lang="en-US" sz="1200" dirty="0" err="1" smtClean="0">
                <a:solidFill>
                  <a:prstClr val="white"/>
                </a:solidFill>
              </a:rPr>
              <a:t>recency</a:t>
            </a:r>
            <a:r>
              <a:rPr lang="en-US" sz="1200" dirty="0" smtClean="0">
                <a:solidFill>
                  <a:prstClr val="white"/>
                </a:solidFill>
              </a:rPr>
              <a:t> or new customer most recently visit the app</a:t>
            </a:r>
            <a:endParaRPr lang="en-US" sz="1200" dirty="0">
              <a:solidFill>
                <a:prstClr val="white"/>
              </a:solidFill>
            </a:endParaRPr>
          </a:p>
        </p:txBody>
      </p:sp>
    </p:spTree>
    <p:extLst>
      <p:ext uri="{BB962C8B-B14F-4D97-AF65-F5344CB8AC3E}">
        <p14:creationId xmlns:p14="http://schemas.microsoft.com/office/powerpoint/2010/main" val="1073478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4C2992C-1284-40CB-AB8A-116C6D210AA9}" type="datetime1">
              <a:rPr lang="zh-CN" altLang="en-US" smtClean="0"/>
              <a:t>2021/11/14</a:t>
            </a:fld>
            <a:endParaRPr lang="zh-CN" altLang="en-US"/>
          </a:p>
        </p:txBody>
      </p:sp>
      <p:sp>
        <p:nvSpPr>
          <p:cNvPr id="5" name="灯片编号占位符 4"/>
          <p:cNvSpPr>
            <a:spLocks noGrp="1"/>
          </p:cNvSpPr>
          <p:nvPr>
            <p:ph type="sldNum" sz="quarter" idx="12"/>
          </p:nvPr>
        </p:nvSpPr>
        <p:spPr/>
        <p:txBody>
          <a:bodyPr/>
          <a:lstStyle/>
          <a:p>
            <a:fld id="{14918C10-B2CB-4B67-9979-440AC762AE39}" type="slidenum">
              <a:rPr lang="zh-CN" altLang="en-US" smtClean="0"/>
              <a:t>28</a:t>
            </a:fld>
            <a:endParaRPr lang="zh-CN" altLang="en-US"/>
          </a:p>
        </p:txBody>
      </p:sp>
      <p:sp>
        <p:nvSpPr>
          <p:cNvPr id="6" name="文本框 5"/>
          <p:cNvSpPr txBox="1"/>
          <p:nvPr/>
        </p:nvSpPr>
        <p:spPr>
          <a:xfrm>
            <a:off x="484008" y="2491033"/>
            <a:ext cx="2792752" cy="646331"/>
          </a:xfrm>
          <a:prstGeom prst="rect">
            <a:avLst/>
          </a:prstGeom>
          <a:noFill/>
        </p:spPr>
        <p:txBody>
          <a:bodyPr wrap="none" rtlCol="0">
            <a:spAutoFit/>
          </a:bodyPr>
          <a:lstStyle/>
          <a:p>
            <a:r>
              <a:rPr lang="en-US" altLang="zh-CN" sz="3600" b="1" dirty="0" smtClean="0">
                <a:solidFill>
                  <a:schemeClr val="bg1"/>
                </a:solidFill>
              </a:rPr>
              <a:t>THANK YOU</a:t>
            </a:r>
            <a:endParaRPr lang="zh-CN" altLang="en-US" sz="3600" b="1" dirty="0">
              <a:solidFill>
                <a:schemeClr val="bg1"/>
              </a:solidFill>
            </a:endParaRPr>
          </a:p>
        </p:txBody>
      </p:sp>
    </p:spTree>
    <p:extLst>
      <p:ext uri="{BB962C8B-B14F-4D97-AF65-F5344CB8AC3E}">
        <p14:creationId xmlns:p14="http://schemas.microsoft.com/office/powerpoint/2010/main" val="175325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C0FF"/>
        </a:solidFill>
        <a:effectLst/>
      </p:bgPr>
    </p:bg>
    <p:spTree>
      <p:nvGrpSpPr>
        <p:cNvPr id="1" name=""/>
        <p:cNvGrpSpPr/>
        <p:nvPr/>
      </p:nvGrpSpPr>
      <p:grpSpPr>
        <a:xfrm>
          <a:off x="0" y="0"/>
          <a:ext cx="0" cy="0"/>
          <a:chOff x="0" y="0"/>
          <a:chExt cx="0" cy="0"/>
        </a:xfrm>
      </p:grpSpPr>
      <p:sp>
        <p:nvSpPr>
          <p:cNvPr id="10" name="文本框 9"/>
          <p:cNvSpPr txBox="1"/>
          <p:nvPr/>
        </p:nvSpPr>
        <p:spPr>
          <a:xfrm rot="16200000">
            <a:off x="5850017" y="-3374173"/>
            <a:ext cx="491967" cy="12192001"/>
          </a:xfrm>
          <a:prstGeom prst="rect">
            <a:avLst/>
          </a:prstGeom>
          <a:solidFill>
            <a:schemeClr val="accent1">
              <a:lumMod val="20000"/>
              <a:lumOff val="80000"/>
              <a:alpha val="40000"/>
            </a:schemeClr>
          </a:solidFill>
        </p:spPr>
        <p:txBody>
          <a:bodyPr wrap="square" rtlCol="0">
            <a:spAutoFit/>
          </a:bodyPr>
          <a:lstStyle/>
          <a:p>
            <a:endParaRPr lang="zh-CN" altLang="en-US" dirty="0"/>
          </a:p>
        </p:txBody>
      </p:sp>
      <p:sp>
        <p:nvSpPr>
          <p:cNvPr id="3" name="文本框 2"/>
          <p:cNvSpPr txBox="1"/>
          <p:nvPr/>
        </p:nvSpPr>
        <p:spPr>
          <a:xfrm>
            <a:off x="314325" y="228600"/>
            <a:ext cx="2063385" cy="646331"/>
          </a:xfrm>
          <a:prstGeom prst="rect">
            <a:avLst/>
          </a:prstGeom>
          <a:noFill/>
        </p:spPr>
        <p:txBody>
          <a:bodyPr wrap="none" rtlCol="0">
            <a:spAutoFit/>
          </a:bodyPr>
          <a:lstStyle/>
          <a:p>
            <a:r>
              <a:rPr lang="en-US" altLang="zh-CN" sz="3600" b="1" dirty="0" smtClean="0">
                <a:solidFill>
                  <a:schemeClr val="bg1"/>
                </a:solidFill>
              </a:rPr>
              <a:t>Contents</a:t>
            </a:r>
            <a:endParaRPr lang="zh-CN" altLang="en-US" sz="3600" b="1" dirty="0">
              <a:solidFill>
                <a:schemeClr val="bg1"/>
              </a:solidFill>
            </a:endParaRPr>
          </a:p>
        </p:txBody>
      </p:sp>
      <p:sp>
        <p:nvSpPr>
          <p:cNvPr id="6" name="文本框 5"/>
          <p:cNvSpPr txBox="1"/>
          <p:nvPr/>
        </p:nvSpPr>
        <p:spPr>
          <a:xfrm>
            <a:off x="314325" y="2457450"/>
            <a:ext cx="6885218" cy="523220"/>
          </a:xfrm>
          <a:prstGeom prst="rect">
            <a:avLst/>
          </a:prstGeom>
          <a:noFill/>
        </p:spPr>
        <p:txBody>
          <a:bodyPr wrap="none" rtlCol="0">
            <a:spAutoFit/>
          </a:bodyPr>
          <a:lstStyle/>
          <a:p>
            <a:r>
              <a:rPr lang="en-US" altLang="zh-CN" sz="2800" dirty="0">
                <a:solidFill>
                  <a:schemeClr val="bg1"/>
                </a:solidFill>
              </a:rPr>
              <a:t>Part1 - Data Wrangling &amp; Feature Selection</a:t>
            </a:r>
            <a:endParaRPr lang="en-US" altLang="zh-CN" sz="2800" dirty="0" smtClean="0">
              <a:solidFill>
                <a:schemeClr val="bg1"/>
              </a:solidFill>
            </a:endParaRPr>
          </a:p>
        </p:txBody>
      </p:sp>
      <p:sp>
        <p:nvSpPr>
          <p:cNvPr id="7" name="文本框 6"/>
          <p:cNvSpPr txBox="1"/>
          <p:nvPr/>
        </p:nvSpPr>
        <p:spPr>
          <a:xfrm>
            <a:off x="314325" y="2980670"/>
            <a:ext cx="10581743" cy="523220"/>
          </a:xfrm>
          <a:prstGeom prst="rect">
            <a:avLst/>
          </a:prstGeom>
          <a:noFill/>
        </p:spPr>
        <p:txBody>
          <a:bodyPr wrap="none" rtlCol="0">
            <a:spAutoFit/>
          </a:bodyPr>
          <a:lstStyle/>
          <a:p>
            <a:r>
              <a:rPr lang="en-US" altLang="zh-CN" sz="2800" dirty="0">
                <a:solidFill>
                  <a:schemeClr val="bg1"/>
                </a:solidFill>
              </a:rPr>
              <a:t>Part2 - </a:t>
            </a:r>
            <a:r>
              <a:rPr lang="en-US" altLang="zh-CN" sz="2800" dirty="0" smtClean="0">
                <a:solidFill>
                  <a:schemeClr val="bg1"/>
                </a:solidFill>
              </a:rPr>
              <a:t>Customer </a:t>
            </a:r>
            <a:r>
              <a:rPr lang="en-US" altLang="zh-CN" sz="2800" dirty="0">
                <a:solidFill>
                  <a:schemeClr val="bg1"/>
                </a:solidFill>
              </a:rPr>
              <a:t>Conversion Analysis </a:t>
            </a:r>
            <a:r>
              <a:rPr lang="en-US" altLang="zh-CN" sz="2800" dirty="0" smtClean="0">
                <a:solidFill>
                  <a:schemeClr val="bg1"/>
                </a:solidFill>
              </a:rPr>
              <a:t>- Random </a:t>
            </a:r>
            <a:r>
              <a:rPr lang="en-US" altLang="zh-CN" sz="2800" dirty="0">
                <a:solidFill>
                  <a:schemeClr val="bg1"/>
                </a:solidFill>
              </a:rPr>
              <a:t>Forest </a:t>
            </a:r>
            <a:r>
              <a:rPr lang="en-US" altLang="zh-CN" sz="2800" dirty="0" smtClean="0">
                <a:solidFill>
                  <a:schemeClr val="bg1"/>
                </a:solidFill>
              </a:rPr>
              <a:t>Forecasting</a:t>
            </a:r>
            <a:endParaRPr lang="en-US" altLang="zh-CN" sz="2800" dirty="0">
              <a:solidFill>
                <a:schemeClr val="bg1"/>
              </a:solidFill>
            </a:endParaRPr>
          </a:p>
        </p:txBody>
      </p:sp>
      <p:sp>
        <p:nvSpPr>
          <p:cNvPr id="8" name="文本框 7"/>
          <p:cNvSpPr txBox="1"/>
          <p:nvPr/>
        </p:nvSpPr>
        <p:spPr>
          <a:xfrm>
            <a:off x="314325" y="3503890"/>
            <a:ext cx="10548080" cy="523220"/>
          </a:xfrm>
          <a:prstGeom prst="rect">
            <a:avLst/>
          </a:prstGeom>
          <a:noFill/>
        </p:spPr>
        <p:txBody>
          <a:bodyPr wrap="none" rtlCol="0">
            <a:spAutoFit/>
          </a:bodyPr>
          <a:lstStyle/>
          <a:p>
            <a:r>
              <a:rPr lang="en-US" altLang="zh-CN" sz="2800" dirty="0">
                <a:solidFill>
                  <a:schemeClr val="bg1"/>
                </a:solidFill>
              </a:rPr>
              <a:t>Part3 - </a:t>
            </a:r>
            <a:r>
              <a:rPr lang="en-US" altLang="zh-CN" sz="2800" dirty="0" smtClean="0">
                <a:solidFill>
                  <a:schemeClr val="bg1"/>
                </a:solidFill>
              </a:rPr>
              <a:t>Customer </a:t>
            </a:r>
            <a:r>
              <a:rPr lang="en-US" altLang="zh-CN" sz="2800" dirty="0">
                <a:solidFill>
                  <a:schemeClr val="bg1"/>
                </a:solidFill>
              </a:rPr>
              <a:t>Churn Prediction Analysis - Logistic </a:t>
            </a:r>
            <a:r>
              <a:rPr lang="en-US" altLang="zh-CN" sz="2800" dirty="0" smtClean="0">
                <a:solidFill>
                  <a:schemeClr val="bg1"/>
                </a:solidFill>
              </a:rPr>
              <a:t>Regression</a:t>
            </a:r>
            <a:endParaRPr lang="en-US" altLang="zh-CN" sz="2800" dirty="0">
              <a:solidFill>
                <a:schemeClr val="bg1"/>
              </a:solidFill>
            </a:endParaRPr>
          </a:p>
        </p:txBody>
      </p:sp>
      <p:sp>
        <p:nvSpPr>
          <p:cNvPr id="9" name="文本框 8"/>
          <p:cNvSpPr txBox="1"/>
          <p:nvPr/>
        </p:nvSpPr>
        <p:spPr>
          <a:xfrm>
            <a:off x="314325" y="4039969"/>
            <a:ext cx="9849171" cy="523220"/>
          </a:xfrm>
          <a:prstGeom prst="rect">
            <a:avLst/>
          </a:prstGeom>
          <a:noFill/>
        </p:spPr>
        <p:txBody>
          <a:bodyPr wrap="none" rtlCol="0">
            <a:spAutoFit/>
          </a:bodyPr>
          <a:lstStyle/>
          <a:p>
            <a:r>
              <a:rPr lang="en-US" altLang="zh-CN" sz="2800" dirty="0">
                <a:solidFill>
                  <a:schemeClr val="bg1"/>
                </a:solidFill>
              </a:rPr>
              <a:t>Part4 - </a:t>
            </a:r>
            <a:r>
              <a:rPr lang="en-US" altLang="zh-CN" sz="2800" dirty="0" smtClean="0">
                <a:solidFill>
                  <a:schemeClr val="bg1"/>
                </a:solidFill>
              </a:rPr>
              <a:t>Customer </a:t>
            </a:r>
            <a:r>
              <a:rPr lang="en-US" altLang="zh-CN" sz="2800" dirty="0">
                <a:solidFill>
                  <a:schemeClr val="bg1"/>
                </a:solidFill>
              </a:rPr>
              <a:t>Value Analysis - RFM Modeling (K-Means</a:t>
            </a:r>
            <a:r>
              <a:rPr lang="en-US" altLang="zh-CN" sz="2800" dirty="0" smtClean="0">
                <a:solidFill>
                  <a:schemeClr val="bg1"/>
                </a:solidFill>
              </a:rPr>
              <a:t>)</a:t>
            </a:r>
            <a:endParaRPr lang="en-US" altLang="zh-CN" sz="2800" dirty="0">
              <a:solidFill>
                <a:schemeClr val="bg1"/>
              </a:solidFill>
            </a:endParaRPr>
          </a:p>
        </p:txBody>
      </p:sp>
      <p:sp>
        <p:nvSpPr>
          <p:cNvPr id="4" name="文本框 3"/>
          <p:cNvSpPr txBox="1"/>
          <p:nvPr/>
        </p:nvSpPr>
        <p:spPr>
          <a:xfrm>
            <a:off x="10877550" y="0"/>
            <a:ext cx="504825" cy="6858000"/>
          </a:xfrm>
          <a:prstGeom prst="rect">
            <a:avLst/>
          </a:prstGeom>
          <a:solidFill>
            <a:schemeClr val="accent1">
              <a:lumMod val="20000"/>
              <a:lumOff val="80000"/>
              <a:alpha val="40000"/>
            </a:schemeClr>
          </a:solidFill>
        </p:spPr>
        <p:txBody>
          <a:bodyPr wrap="square" rtlCol="0">
            <a:spAutoFit/>
          </a:bodyPr>
          <a:lstStyle/>
          <a:p>
            <a:endParaRPr lang="zh-CN" altLang="en-US" dirty="0"/>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068" y="2468873"/>
            <a:ext cx="469286" cy="500374"/>
          </a:xfrm>
          <a:prstGeom prst="rect">
            <a:avLst/>
          </a:prstGeom>
        </p:spPr>
      </p:pic>
    </p:spTree>
    <p:extLst>
      <p:ext uri="{BB962C8B-B14F-4D97-AF65-F5344CB8AC3E}">
        <p14:creationId xmlns:p14="http://schemas.microsoft.com/office/powerpoint/2010/main" val="831046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6715" y="-12342"/>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4919220" y="153685"/>
            <a:ext cx="4878121" cy="646331"/>
          </a:xfrm>
          <a:prstGeom prst="rect">
            <a:avLst/>
          </a:prstGeom>
          <a:noFill/>
        </p:spPr>
        <p:txBody>
          <a:bodyPr wrap="square" rtlCol="0">
            <a:spAutoFit/>
          </a:bodyPr>
          <a:lstStyle/>
          <a:p>
            <a:r>
              <a:rPr lang="en-US" altLang="zh-CN" sz="3600" b="1" dirty="0"/>
              <a:t>Background</a:t>
            </a:r>
            <a:endParaRPr lang="en-US" altLang="zh-CN" sz="3600" b="1" dirty="0" smtClean="0"/>
          </a:p>
        </p:txBody>
      </p:sp>
      <p:sp>
        <p:nvSpPr>
          <p:cNvPr id="39" name="矩形 38"/>
          <p:cNvSpPr/>
          <p:nvPr/>
        </p:nvSpPr>
        <p:spPr>
          <a:xfrm>
            <a:off x="400050" y="1063062"/>
            <a:ext cx="3762375" cy="1169551"/>
          </a:xfrm>
          <a:prstGeom prst="rect">
            <a:avLst/>
          </a:prstGeom>
        </p:spPr>
        <p:txBody>
          <a:bodyPr wrap="square">
            <a:spAutoFit/>
          </a:bodyPr>
          <a:lstStyle/>
          <a:p>
            <a:pPr marL="285750" indent="-285750">
              <a:buFont typeface="Arial" panose="020B0604020202020204" pitchFamily="34" charset="0"/>
              <a:buChar char="•"/>
            </a:pPr>
            <a:r>
              <a:rPr lang="en-US" altLang="zh-CN" sz="1400" dirty="0" smtClean="0">
                <a:solidFill>
                  <a:schemeClr val="bg1"/>
                </a:solidFill>
                <a:latin typeface="Arial" panose="020B0604020202020204" pitchFamily="34" charset="0"/>
                <a:cs typeface="Arial" panose="020B0604020202020204" pitchFamily="34" charset="0"/>
              </a:rPr>
              <a:t>70K</a:t>
            </a:r>
            <a:r>
              <a:rPr lang="zh-CN" altLang="en-US" sz="1400" dirty="0" smtClean="0">
                <a:solidFill>
                  <a:schemeClr val="bg1"/>
                </a:solidFill>
                <a:latin typeface="Arial" panose="020B0604020202020204" pitchFamily="34" charset="0"/>
                <a:cs typeface="Arial" panose="020B0604020202020204" pitchFamily="34" charset="0"/>
              </a:rPr>
              <a:t> </a:t>
            </a:r>
            <a:r>
              <a:rPr lang="en-US" altLang="zh-CN" sz="1400" dirty="0">
                <a:solidFill>
                  <a:schemeClr val="bg1"/>
                </a:solidFill>
                <a:latin typeface="Arial" panose="020B0604020202020204" pitchFamily="34" charset="0"/>
                <a:cs typeface="Arial" panose="020B0604020202020204" pitchFamily="34" charset="0"/>
              </a:rPr>
              <a:t>Observations</a:t>
            </a:r>
          </a:p>
          <a:p>
            <a:pPr marL="285750" indent="-285750">
              <a:buFont typeface="Arial" panose="020B0604020202020204" pitchFamily="34" charset="0"/>
              <a:buChar char="•"/>
            </a:pPr>
            <a:r>
              <a:rPr lang="en-US" altLang="zh-CN" sz="1400" dirty="0">
                <a:solidFill>
                  <a:schemeClr val="bg1"/>
                </a:solidFill>
                <a:latin typeface="Arial" panose="020B0604020202020204" pitchFamily="34" charset="0"/>
                <a:cs typeface="Arial" panose="020B0604020202020204" pitchFamily="34" charset="0"/>
              </a:rPr>
              <a:t>50 Features</a:t>
            </a:r>
          </a:p>
          <a:p>
            <a:pPr marL="285750" indent="-285750">
              <a:buFont typeface="Arial" panose="020B0604020202020204" pitchFamily="34" charset="0"/>
              <a:buChar char="•"/>
            </a:pPr>
            <a:r>
              <a:rPr lang="en-US" altLang="zh-CN" sz="1400" dirty="0">
                <a:solidFill>
                  <a:schemeClr val="bg1"/>
                </a:solidFill>
                <a:latin typeface="Arial" panose="020B0604020202020204" pitchFamily="34" charset="0"/>
                <a:cs typeface="Arial" panose="020B0604020202020204" pitchFamily="34" charset="0"/>
              </a:rPr>
              <a:t>Lots of Missing Values</a:t>
            </a:r>
          </a:p>
          <a:p>
            <a:pPr marL="285750" indent="-285750">
              <a:buFont typeface="Arial" panose="020B0604020202020204" pitchFamily="34" charset="0"/>
              <a:buChar char="•"/>
            </a:pPr>
            <a:r>
              <a:rPr lang="en-US" altLang="zh-CN" sz="1400" dirty="0">
                <a:solidFill>
                  <a:schemeClr val="bg1"/>
                </a:solidFill>
                <a:latin typeface="Arial" panose="020B0604020202020204" pitchFamily="34" charset="0"/>
                <a:cs typeface="Arial" panose="020B0604020202020204" pitchFamily="34" charset="0"/>
              </a:rPr>
              <a:t>data sets with high kurtosis/skewness </a:t>
            </a:r>
          </a:p>
          <a:p>
            <a:pPr marL="285750" indent="-285750">
              <a:buFont typeface="Arial" panose="020B0604020202020204" pitchFamily="34" charset="0"/>
              <a:buChar char="•"/>
            </a:pPr>
            <a:r>
              <a:rPr lang="en-US" altLang="zh-CN" sz="1400" dirty="0">
                <a:solidFill>
                  <a:schemeClr val="bg1"/>
                </a:solidFill>
                <a:latin typeface="Arial" panose="020B0604020202020204" pitchFamily="34" charset="0"/>
                <a:cs typeface="Arial" panose="020B0604020202020204" pitchFamily="34" charset="0"/>
              </a:rPr>
              <a:t>No duplicates</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40" name="文本框 39"/>
          <p:cNvSpPr txBox="1"/>
          <p:nvPr/>
        </p:nvSpPr>
        <p:spPr>
          <a:xfrm>
            <a:off x="1500039" y="424133"/>
            <a:ext cx="1742781" cy="369332"/>
          </a:xfrm>
          <a:prstGeom prst="rect">
            <a:avLst/>
          </a:prstGeom>
          <a:noFill/>
        </p:spPr>
        <p:txBody>
          <a:bodyPr wrap="square" rtlCol="0">
            <a:spAutoFit/>
          </a:bodyPr>
          <a:lstStyle/>
          <a:p>
            <a:pPr algn="ctr"/>
            <a:r>
              <a:rPr lang="en-US" altLang="zh-CN" b="1" u="sng" dirty="0" smtClean="0">
                <a:solidFill>
                  <a:schemeClr val="bg1"/>
                </a:solidFill>
              </a:rPr>
              <a:t>EDA Overview</a:t>
            </a:r>
          </a:p>
        </p:txBody>
      </p:sp>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5687" y="2930883"/>
            <a:ext cx="6222756" cy="3343661"/>
          </a:xfrm>
          <a:prstGeom prst="rect">
            <a:avLst/>
          </a:prstGeom>
        </p:spPr>
      </p:pic>
      <p:sp>
        <p:nvSpPr>
          <p:cNvPr id="41" name="文本框 40"/>
          <p:cNvSpPr txBox="1"/>
          <p:nvPr/>
        </p:nvSpPr>
        <p:spPr>
          <a:xfrm>
            <a:off x="356891" y="4472258"/>
            <a:ext cx="4029075" cy="2215991"/>
          </a:xfrm>
          <a:prstGeom prst="rect">
            <a:avLst/>
          </a:prstGeom>
          <a:noFill/>
        </p:spPr>
        <p:txBody>
          <a:bodyPr wrap="square" rtlCol="0">
            <a:spAutoFit/>
          </a:bodyPr>
          <a:lstStyle/>
          <a:p>
            <a:pPr algn="ctr"/>
            <a:r>
              <a:rPr lang="en-US" altLang="zh-CN" b="1" u="sng" dirty="0" smtClean="0">
                <a:solidFill>
                  <a:schemeClr val="bg1"/>
                </a:solidFill>
              </a:rPr>
              <a:t>Objective</a:t>
            </a:r>
          </a:p>
          <a:p>
            <a:pPr algn="ctr"/>
            <a:endParaRPr lang="en-US" altLang="zh-CN" b="1" u="sng" dirty="0">
              <a:solidFill>
                <a:schemeClr val="bg1"/>
              </a:solidFill>
            </a:endParaRPr>
          </a:p>
          <a:p>
            <a:pPr marL="285750" indent="-285750">
              <a:buFont typeface="Arial" panose="020B0604020202020204" pitchFamily="34" charset="0"/>
              <a:buChar char="•"/>
            </a:pPr>
            <a:r>
              <a:rPr lang="en-US" altLang="zh-CN" sz="1400" dirty="0" smtClean="0">
                <a:solidFill>
                  <a:schemeClr val="bg1"/>
                </a:solidFill>
                <a:latin typeface="Arial" panose="020B0604020202020204" pitchFamily="34" charset="0"/>
                <a:cs typeface="Arial" panose="020B0604020202020204" pitchFamily="34" charset="0"/>
              </a:rPr>
              <a:t>To conduct Customer Churn Predictive Analysis based </a:t>
            </a:r>
            <a:r>
              <a:rPr lang="en-US" altLang="zh-CN" sz="1400" dirty="0">
                <a:solidFill>
                  <a:schemeClr val="bg1"/>
                </a:solidFill>
                <a:latin typeface="Arial" panose="020B0604020202020204" pitchFamily="34" charset="0"/>
                <a:cs typeface="Arial" panose="020B0604020202020204" pitchFamily="34" charset="0"/>
              </a:rPr>
              <a:t>on binary </a:t>
            </a:r>
            <a:r>
              <a:rPr lang="en-US" altLang="zh-CN" sz="1400" dirty="0" smtClean="0">
                <a:solidFill>
                  <a:schemeClr val="bg1"/>
                </a:solidFill>
                <a:latin typeface="Arial" panose="020B0604020202020204" pitchFamily="34" charset="0"/>
                <a:cs typeface="Arial" panose="020B0604020202020204" pitchFamily="34" charset="0"/>
              </a:rPr>
              <a:t>label, “churn”.</a:t>
            </a:r>
          </a:p>
          <a:p>
            <a:pPr marL="285750" indent="-285750">
              <a:buFont typeface="Arial" panose="020B0604020202020204" pitchFamily="34" charset="0"/>
              <a:buChar char="•"/>
            </a:pPr>
            <a:r>
              <a:rPr lang="en-US" altLang="zh-CN" sz="1400" dirty="0" smtClean="0">
                <a:solidFill>
                  <a:schemeClr val="bg1"/>
                </a:solidFill>
                <a:latin typeface="Arial" panose="020B0604020202020204" pitchFamily="34" charset="0"/>
                <a:cs typeface="Arial" panose="020B0604020202020204" pitchFamily="34" charset="0"/>
              </a:rPr>
              <a:t>To predict Customer Conversion using Random Forest Regression</a:t>
            </a:r>
          </a:p>
          <a:p>
            <a:pPr marL="285750" indent="-285750">
              <a:buFont typeface="Arial" panose="020B0604020202020204" pitchFamily="34" charset="0"/>
              <a:buChar char="•"/>
            </a:pPr>
            <a:r>
              <a:rPr lang="en-US" altLang="zh-CN" sz="1400" dirty="0" smtClean="0">
                <a:solidFill>
                  <a:schemeClr val="bg1"/>
                </a:solidFill>
                <a:latin typeface="Arial" panose="020B0604020202020204" pitchFamily="34" charset="0"/>
                <a:cs typeface="Arial" panose="020B0604020202020204" pitchFamily="34" charset="0"/>
              </a:rPr>
              <a:t>To explore Customer Value from RFM Segmentation technique </a:t>
            </a:r>
            <a:endParaRPr lang="en-US" altLang="zh-CN"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tLang="zh-CN" b="1" u="sng" dirty="0">
              <a:solidFill>
                <a:schemeClr val="bg1"/>
              </a:solidFill>
            </a:endParaRPr>
          </a:p>
        </p:txBody>
      </p:sp>
      <p:sp>
        <p:nvSpPr>
          <p:cNvPr id="10" name="矩形 9"/>
          <p:cNvSpPr/>
          <p:nvPr/>
        </p:nvSpPr>
        <p:spPr>
          <a:xfrm>
            <a:off x="4886965" y="793465"/>
            <a:ext cx="6096000" cy="2246769"/>
          </a:xfrm>
          <a:prstGeom prst="rect">
            <a:avLst/>
          </a:prstGeom>
        </p:spPr>
        <p:txBody>
          <a:bodyPr wrap="square">
            <a:spAutoFit/>
          </a:bodyPr>
          <a:lstStyle/>
          <a:p>
            <a:endParaRPr lang="en-US" sz="1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latin typeface="Arial" panose="020B0604020202020204" pitchFamily="34" charset="0"/>
                <a:cs typeface="Arial" panose="020B0604020202020204" pitchFamily="34" charset="0"/>
              </a:rPr>
              <a:t>The data is produced from Airbnb App, exploring customer behavioral pattern (such as visit time, arrival time, order number, conversion rate, consuming capacity, averaging price, etc.)</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Through data desensitization of user </a:t>
            </a:r>
            <a:r>
              <a:rPr lang="en-US" sz="1400" dirty="0" smtClean="0">
                <a:solidFill>
                  <a:prstClr val="black"/>
                </a:solidFill>
                <a:latin typeface="Arial" panose="020B0604020202020204" pitchFamily="34" charset="0"/>
                <a:cs typeface="Arial" panose="020B0604020202020204" pitchFamily="34" charset="0"/>
              </a:rPr>
              <a:t>data</a:t>
            </a:r>
          </a:p>
          <a:p>
            <a:pPr marL="285750" lvl="0" indent="-28575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smtClean="0">
                <a:solidFill>
                  <a:prstClr val="black"/>
                </a:solidFill>
                <a:latin typeface="Arial" panose="020B0604020202020204" pitchFamily="34" charset="0"/>
                <a:cs typeface="Arial" panose="020B0604020202020204" pitchFamily="34" charset="0"/>
              </a:rPr>
              <a:t>Label variable: 0 represents churn while 1 represents retention</a:t>
            </a:r>
          </a:p>
          <a:p>
            <a:pPr marL="285750" lvl="0" indent="-28575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6725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6715" y="-12342"/>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25" name="文本框 24"/>
          <p:cNvSpPr txBox="1"/>
          <p:nvPr/>
        </p:nvSpPr>
        <p:spPr>
          <a:xfrm>
            <a:off x="1500039" y="424133"/>
            <a:ext cx="1742781" cy="369332"/>
          </a:xfrm>
          <a:prstGeom prst="rect">
            <a:avLst/>
          </a:prstGeom>
          <a:noFill/>
        </p:spPr>
        <p:txBody>
          <a:bodyPr wrap="square" rtlCol="0">
            <a:spAutoFit/>
          </a:bodyPr>
          <a:lstStyle/>
          <a:p>
            <a:r>
              <a:rPr lang="en-US" altLang="zh-CN" b="1" u="sng" dirty="0" smtClean="0">
                <a:solidFill>
                  <a:schemeClr val="bg1"/>
                </a:solidFill>
              </a:rPr>
              <a:t>Missing Values</a:t>
            </a:r>
          </a:p>
        </p:txBody>
      </p:sp>
      <p:sp>
        <p:nvSpPr>
          <p:cNvPr id="26" name="文本框 25"/>
          <p:cNvSpPr txBox="1"/>
          <p:nvPr/>
        </p:nvSpPr>
        <p:spPr>
          <a:xfrm>
            <a:off x="431204" y="897446"/>
            <a:ext cx="1921890" cy="369332"/>
          </a:xfrm>
          <a:prstGeom prst="rect">
            <a:avLst/>
          </a:prstGeom>
          <a:noFill/>
        </p:spPr>
        <p:txBody>
          <a:bodyPr wrap="square" rtlCol="0">
            <a:spAutoFit/>
          </a:bodyPr>
          <a:lstStyle/>
          <a:p>
            <a:r>
              <a:rPr lang="en-US" b="1" dirty="0" smtClean="0">
                <a:solidFill>
                  <a:schemeClr val="bg1"/>
                </a:solidFill>
              </a:rPr>
              <a:t>Imputation Rule</a:t>
            </a:r>
            <a:endParaRPr lang="en-US" b="1" dirty="0">
              <a:solidFill>
                <a:schemeClr val="bg1"/>
              </a:solidFill>
            </a:endParaRPr>
          </a:p>
        </p:txBody>
      </p:sp>
      <p:sp>
        <p:nvSpPr>
          <p:cNvPr id="32" name="矩形 31"/>
          <p:cNvSpPr/>
          <p:nvPr/>
        </p:nvSpPr>
        <p:spPr>
          <a:xfrm>
            <a:off x="142580" y="1351868"/>
            <a:ext cx="4656699" cy="1169551"/>
          </a:xfrm>
          <a:prstGeom prst="rect">
            <a:avLst/>
          </a:prstGeom>
        </p:spPr>
        <p:txBody>
          <a:bodyPr wrap="square">
            <a:spAutoFit/>
          </a:bodyPr>
          <a:lstStyle/>
          <a:p>
            <a:pPr marL="285750" lvl="0" indent="-285750">
              <a:buFont typeface="Arial" panose="020B0604020202020204" pitchFamily="34" charset="0"/>
              <a:buChar char="•"/>
            </a:pPr>
            <a:r>
              <a:rPr lang="en-US" altLang="zh-CN" sz="1400" dirty="0" smtClean="0">
                <a:solidFill>
                  <a:schemeClr val="bg1"/>
                </a:solidFill>
                <a:latin typeface="Arial" panose="020B0604020202020204" pitchFamily="34" charset="0"/>
                <a:cs typeface="Arial" panose="020B0604020202020204" pitchFamily="34" charset="0"/>
              </a:rPr>
              <a:t>Fill </a:t>
            </a:r>
            <a:r>
              <a:rPr lang="en-US" altLang="zh-CN" sz="1400" dirty="0">
                <a:solidFill>
                  <a:schemeClr val="bg1"/>
                </a:solidFill>
                <a:latin typeface="Arial" panose="020B0604020202020204" pitchFamily="34" charset="0"/>
                <a:cs typeface="Arial" panose="020B0604020202020204" pitchFamily="34" charset="0"/>
              </a:rPr>
              <a:t>in Median value for </a:t>
            </a:r>
            <a:r>
              <a:rPr lang="en-US" altLang="zh-CN" sz="1400" dirty="0" smtClean="0">
                <a:solidFill>
                  <a:schemeClr val="bg1"/>
                </a:solidFill>
                <a:latin typeface="Arial" panose="020B0604020202020204" pitchFamily="34" charset="0"/>
                <a:cs typeface="Arial" panose="020B0604020202020204" pitchFamily="34" charset="0"/>
              </a:rPr>
              <a:t>features having negative values</a:t>
            </a:r>
            <a:endParaRPr lang="en-US" altLang="zh-CN" sz="1400" dirty="0">
              <a:solidFill>
                <a:schemeClr val="bg1"/>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altLang="zh-CN" sz="1400" dirty="0">
                <a:solidFill>
                  <a:schemeClr val="bg1"/>
                </a:solidFill>
                <a:latin typeface="Arial" panose="020B0604020202020204" pitchFamily="34" charset="0"/>
                <a:cs typeface="Arial" panose="020B0604020202020204" pitchFamily="34" charset="0"/>
              </a:rPr>
              <a:t>Fill in Mode value for </a:t>
            </a:r>
            <a:r>
              <a:rPr lang="en-US" altLang="zh-CN" sz="1400" dirty="0" smtClean="0">
                <a:solidFill>
                  <a:schemeClr val="bg1"/>
                </a:solidFill>
                <a:latin typeface="Arial" panose="020B0604020202020204" pitchFamily="34" charset="0"/>
                <a:cs typeface="Arial" panose="020B0604020202020204" pitchFamily="34" charset="0"/>
              </a:rPr>
              <a:t>categorical features</a:t>
            </a:r>
            <a:endParaRPr lang="en-US" altLang="zh-CN" sz="1400" dirty="0">
              <a:solidFill>
                <a:schemeClr val="bg1"/>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altLang="zh-CN" sz="1400" dirty="0">
                <a:solidFill>
                  <a:schemeClr val="bg1"/>
                </a:solidFill>
                <a:latin typeface="Arial" panose="020B0604020202020204" pitchFamily="34" charset="0"/>
                <a:cs typeface="Arial" panose="020B0604020202020204" pitchFamily="34" charset="0"/>
              </a:rPr>
              <a:t>Fill in </a:t>
            </a:r>
            <a:r>
              <a:rPr lang="en-US" altLang="zh-CN" sz="1400" dirty="0" smtClean="0">
                <a:solidFill>
                  <a:schemeClr val="bg1"/>
                </a:solidFill>
                <a:latin typeface="Arial" panose="020B0604020202020204" pitchFamily="34" charset="0"/>
                <a:cs typeface="Arial" panose="020B0604020202020204" pitchFamily="34" charset="0"/>
              </a:rPr>
              <a:t>Mean value for the rest of features</a:t>
            </a:r>
            <a:endParaRPr lang="en-US" altLang="zh-CN" sz="1400" dirty="0">
              <a:solidFill>
                <a:schemeClr val="bg1"/>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altLang="zh-CN" sz="1400" dirty="0" smtClean="0">
                <a:solidFill>
                  <a:schemeClr val="bg1"/>
                </a:solidFill>
                <a:latin typeface="Arial" panose="020B0604020202020204" pitchFamily="34" charset="0"/>
                <a:cs typeface="Arial" panose="020B0604020202020204" pitchFamily="34" charset="0"/>
              </a:rPr>
              <a:t>Remove features with over 70% missing values</a:t>
            </a:r>
            <a:endParaRPr lang="en-US" altLang="zh-CN" sz="1400"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4948574" y="1009603"/>
            <a:ext cx="6873398" cy="5576112"/>
          </a:xfrm>
          <a:prstGeom prst="rect">
            <a:avLst/>
          </a:prstGeom>
        </p:spPr>
      </p:pic>
      <p:sp>
        <p:nvSpPr>
          <p:cNvPr id="35" name="矩形 34"/>
          <p:cNvSpPr/>
          <p:nvPr/>
        </p:nvSpPr>
        <p:spPr>
          <a:xfrm>
            <a:off x="152006" y="5460328"/>
            <a:ext cx="4207738" cy="954107"/>
          </a:xfrm>
          <a:prstGeom prst="rect">
            <a:avLst/>
          </a:prstGeom>
        </p:spPr>
        <p:txBody>
          <a:bodyPr wrap="square">
            <a:spAutoFit/>
          </a:bodyPr>
          <a:lstStyle/>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Any </a:t>
            </a:r>
            <a:r>
              <a:rPr lang="en-US" sz="1400" dirty="0">
                <a:solidFill>
                  <a:schemeClr val="bg1"/>
                </a:solidFill>
                <a:latin typeface="Arial" panose="020B0604020202020204" pitchFamily="34" charset="0"/>
                <a:cs typeface="Arial" panose="020B0604020202020204" pitchFamily="34" charset="0"/>
              </a:rPr>
              <a:t>data points less than the value at first percentile or greater than value at 99th percentile could be possible </a:t>
            </a:r>
            <a:r>
              <a:rPr lang="en-US" sz="1400" dirty="0" smtClean="0">
                <a:solidFill>
                  <a:schemeClr val="bg1"/>
                </a:solidFill>
                <a:latin typeface="Arial" panose="020B0604020202020204" pitchFamily="34" charset="0"/>
                <a:cs typeface="Arial" panose="020B0604020202020204" pitchFamily="34" charset="0"/>
              </a:rPr>
              <a:t>outliers</a:t>
            </a: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Outlier detection and removal using percentile</a:t>
            </a:r>
            <a:endParaRPr lang="en-US" sz="1400" dirty="0">
              <a:solidFill>
                <a:schemeClr val="bg1"/>
              </a:solidFill>
              <a:latin typeface="Arial" panose="020B0604020202020204" pitchFamily="34" charset="0"/>
              <a:cs typeface="Arial" panose="020B0604020202020204" pitchFamily="34" charset="0"/>
            </a:endParaRPr>
          </a:p>
        </p:txBody>
      </p:sp>
      <p:sp>
        <p:nvSpPr>
          <p:cNvPr id="36" name="文本框 35"/>
          <p:cNvSpPr txBox="1"/>
          <p:nvPr/>
        </p:nvSpPr>
        <p:spPr>
          <a:xfrm>
            <a:off x="431204" y="4710016"/>
            <a:ext cx="4996670" cy="646331"/>
          </a:xfrm>
          <a:prstGeom prst="rect">
            <a:avLst/>
          </a:prstGeom>
          <a:noFill/>
        </p:spPr>
        <p:txBody>
          <a:bodyPr wrap="square" rtlCol="0">
            <a:spAutoFit/>
          </a:bodyPr>
          <a:lstStyle/>
          <a:p>
            <a:r>
              <a:rPr lang="en-US" b="1" dirty="0">
                <a:solidFill>
                  <a:schemeClr val="bg1"/>
                </a:solidFill>
              </a:rPr>
              <a:t>Capping of </a:t>
            </a:r>
            <a:r>
              <a:rPr lang="en-US" b="1" dirty="0" smtClean="0">
                <a:solidFill>
                  <a:schemeClr val="bg1"/>
                </a:solidFill>
              </a:rPr>
              <a:t>outliers </a:t>
            </a:r>
            <a:r>
              <a:rPr lang="en-US" b="1" dirty="0">
                <a:solidFill>
                  <a:schemeClr val="bg1"/>
                </a:solidFill>
              </a:rPr>
              <a:t>using </a:t>
            </a:r>
            <a:endParaRPr lang="en-US" b="1" dirty="0" smtClean="0">
              <a:solidFill>
                <a:schemeClr val="bg1"/>
              </a:solidFill>
            </a:endParaRPr>
          </a:p>
          <a:p>
            <a:r>
              <a:rPr lang="en-US" b="1" dirty="0" smtClean="0">
                <a:solidFill>
                  <a:schemeClr val="bg1"/>
                </a:solidFill>
              </a:rPr>
              <a:t>Percentile method</a:t>
            </a:r>
            <a:endParaRPr lang="en-US" b="1" dirty="0">
              <a:solidFill>
                <a:schemeClr val="bg1"/>
              </a:solidFill>
            </a:endParaRPr>
          </a:p>
        </p:txBody>
      </p:sp>
      <p:sp>
        <p:nvSpPr>
          <p:cNvPr id="37" name="文本框 36"/>
          <p:cNvSpPr txBox="1"/>
          <p:nvPr/>
        </p:nvSpPr>
        <p:spPr>
          <a:xfrm>
            <a:off x="1843135" y="4274213"/>
            <a:ext cx="1742781" cy="369332"/>
          </a:xfrm>
          <a:prstGeom prst="rect">
            <a:avLst/>
          </a:prstGeom>
          <a:noFill/>
        </p:spPr>
        <p:txBody>
          <a:bodyPr wrap="square" rtlCol="0">
            <a:spAutoFit/>
          </a:bodyPr>
          <a:lstStyle/>
          <a:p>
            <a:r>
              <a:rPr lang="en-US" altLang="zh-CN" b="1" u="sng" dirty="0" smtClean="0">
                <a:solidFill>
                  <a:schemeClr val="bg1"/>
                </a:solidFill>
              </a:rPr>
              <a:t>Outliers</a:t>
            </a:r>
          </a:p>
        </p:txBody>
      </p:sp>
      <p:sp>
        <p:nvSpPr>
          <p:cNvPr id="38" name="文本框 37"/>
          <p:cNvSpPr txBox="1"/>
          <p:nvPr/>
        </p:nvSpPr>
        <p:spPr>
          <a:xfrm>
            <a:off x="4919220" y="153685"/>
            <a:ext cx="4878121" cy="646331"/>
          </a:xfrm>
          <a:prstGeom prst="rect">
            <a:avLst/>
          </a:prstGeom>
          <a:noFill/>
        </p:spPr>
        <p:txBody>
          <a:bodyPr wrap="square" rtlCol="0">
            <a:spAutoFit/>
          </a:bodyPr>
          <a:lstStyle/>
          <a:p>
            <a:r>
              <a:rPr lang="en-US" altLang="zh-CN" sz="3600" b="1" dirty="0" smtClean="0"/>
              <a:t>Data Pre-Processing</a:t>
            </a:r>
          </a:p>
        </p:txBody>
      </p:sp>
    </p:spTree>
    <p:extLst>
      <p:ext uri="{BB962C8B-B14F-4D97-AF65-F5344CB8AC3E}">
        <p14:creationId xmlns:p14="http://schemas.microsoft.com/office/powerpoint/2010/main" val="1010091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1"/>
            <a:ext cx="114299" cy="1085851"/>
          </a:xfrm>
          <a:prstGeom prst="rect">
            <a:avLst/>
          </a:prstGeom>
          <a:solidFill>
            <a:srgbClr val="E31C5B">
              <a:alpha val="50000"/>
            </a:srgbClr>
          </a:solidFill>
        </p:spPr>
        <p:txBody>
          <a:bodyPr wrap="square" rtlCol="0">
            <a:spAutoFit/>
          </a:bodyPr>
          <a:lstStyle>
            <a:defPPr>
              <a:defRPr lang="zh-CN"/>
            </a:defPPr>
          </a:lstStyle>
          <a:p>
            <a:endParaRPr lang="zh-CN" altLang="en-US" dirty="0"/>
          </a:p>
        </p:txBody>
      </p:sp>
      <p:sp>
        <p:nvSpPr>
          <p:cNvPr id="4" name="文本框 3"/>
          <p:cNvSpPr txBox="1"/>
          <p:nvPr/>
        </p:nvSpPr>
        <p:spPr>
          <a:xfrm>
            <a:off x="1" y="1195150"/>
            <a:ext cx="12192000" cy="369332"/>
          </a:xfrm>
          <a:prstGeom prst="rect">
            <a:avLst/>
          </a:prstGeom>
          <a:solidFill>
            <a:srgbClr val="E31C5B">
              <a:alpha val="50000"/>
            </a:srgbClr>
          </a:solidFill>
        </p:spPr>
        <p:txBody>
          <a:bodyPr wrap="square" rtlCol="0">
            <a:spAutoFit/>
          </a:bodyPr>
          <a:lstStyle/>
          <a:p>
            <a:endParaRPr lang="zh-CN" altLang="en-US" dirty="0"/>
          </a:p>
        </p:txBody>
      </p:sp>
      <p:pic>
        <p:nvPicPr>
          <p:cNvPr id="3" name="图片 2"/>
          <p:cNvPicPr>
            <a:picLocks noChangeAspect="1"/>
          </p:cNvPicPr>
          <p:nvPr/>
        </p:nvPicPr>
        <p:blipFill>
          <a:blip r:embed="rId2"/>
          <a:stretch>
            <a:fillRect/>
          </a:stretch>
        </p:blipFill>
        <p:spPr>
          <a:xfrm>
            <a:off x="6581610" y="2714996"/>
            <a:ext cx="4715040" cy="4028530"/>
          </a:xfrm>
          <a:prstGeom prst="rect">
            <a:avLst/>
          </a:prstGeom>
        </p:spPr>
      </p:pic>
      <p:sp>
        <p:nvSpPr>
          <p:cNvPr id="6" name="文本框 5"/>
          <p:cNvSpPr txBox="1"/>
          <p:nvPr/>
        </p:nvSpPr>
        <p:spPr>
          <a:xfrm>
            <a:off x="114300" y="0"/>
            <a:ext cx="6724650" cy="1569660"/>
          </a:xfrm>
          <a:prstGeom prst="rect">
            <a:avLst/>
          </a:prstGeom>
          <a:noFill/>
        </p:spPr>
        <p:txBody>
          <a:bodyPr wrap="square" rtlCol="0">
            <a:spAutoFit/>
          </a:bodyPr>
          <a:lstStyle/>
          <a:p>
            <a:r>
              <a:rPr lang="en-US" altLang="zh-CN" sz="3600" b="1" dirty="0" smtClean="0"/>
              <a:t>Feature Selection</a:t>
            </a:r>
          </a:p>
          <a:p>
            <a:r>
              <a:rPr lang="en-US" altLang="zh-CN" sz="2400" u="sng" dirty="0" smtClean="0"/>
              <a:t>Multiple Feature Selection Methods</a:t>
            </a:r>
            <a:endParaRPr lang="en-US" altLang="zh-CN" sz="2400" u="sng" dirty="0"/>
          </a:p>
          <a:p>
            <a:endParaRPr lang="en-US" altLang="zh-CN" sz="3600" b="1" dirty="0" smtClean="0"/>
          </a:p>
        </p:txBody>
      </p:sp>
      <p:sp>
        <p:nvSpPr>
          <p:cNvPr id="9" name="矩形 8"/>
          <p:cNvSpPr/>
          <p:nvPr/>
        </p:nvSpPr>
        <p:spPr>
          <a:xfrm>
            <a:off x="305659" y="1673782"/>
            <a:ext cx="5790341" cy="3539430"/>
          </a:xfrm>
          <a:prstGeom prst="rect">
            <a:avLst/>
          </a:prstGeom>
        </p:spPr>
        <p:txBody>
          <a:bodyPr wrap="square">
            <a:spAutoFit/>
          </a:bodyPr>
          <a:lstStyle/>
          <a:p>
            <a:r>
              <a:rPr lang="en-US" sz="1400" b="1" u="sng" dirty="0">
                <a:latin typeface="Arial" panose="020B0604020202020204" pitchFamily="34" charset="0"/>
                <a:cs typeface="Arial" panose="020B0604020202020204" pitchFamily="34" charset="0"/>
              </a:rPr>
              <a:t>Variance </a:t>
            </a:r>
            <a:r>
              <a:rPr lang="en-US" sz="1400" b="1" u="sng" dirty="0" smtClean="0">
                <a:latin typeface="Arial" panose="020B0604020202020204" pitchFamily="34" charset="0"/>
                <a:cs typeface="Arial" panose="020B0604020202020204" pitchFamily="34" charset="0"/>
              </a:rPr>
              <a:t>Threshold</a:t>
            </a:r>
            <a:endParaRPr lang="en-US" sz="1400" u="sng"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Feature </a:t>
            </a:r>
            <a:r>
              <a:rPr lang="en-US" sz="1400" dirty="0">
                <a:latin typeface="Arial" panose="020B0604020202020204" pitchFamily="34" charset="0"/>
                <a:cs typeface="Arial" panose="020B0604020202020204" pitchFamily="34" charset="0"/>
              </a:rPr>
              <a:t>selector </a:t>
            </a:r>
            <a:r>
              <a:rPr lang="en-US" sz="1400" dirty="0" smtClean="0">
                <a:latin typeface="Arial" panose="020B0604020202020204" pitchFamily="34" charset="0"/>
                <a:cs typeface="Arial" panose="020B0604020202020204" pitchFamily="34" charset="0"/>
              </a:rPr>
              <a:t>that </a:t>
            </a:r>
            <a:r>
              <a:rPr lang="en-US" sz="1400" dirty="0">
                <a:latin typeface="Arial" panose="020B0604020202020204" pitchFamily="34" charset="0"/>
                <a:cs typeface="Arial" panose="020B0604020202020204" pitchFamily="34" charset="0"/>
              </a:rPr>
              <a:t>removes all low-variance </a:t>
            </a:r>
            <a:r>
              <a:rPr lang="en-US" sz="1400" dirty="0" smtClean="0">
                <a:latin typeface="Arial" panose="020B0604020202020204" pitchFamily="34" charset="0"/>
                <a:cs typeface="Arial" panose="020B0604020202020204" pitchFamily="34" charset="0"/>
              </a:rPr>
              <a:t>features</a:t>
            </a:r>
          </a:p>
          <a:p>
            <a:endParaRPr lang="en-US" sz="1400" u="sng" dirty="0" smtClean="0">
              <a:latin typeface="Arial" panose="020B0604020202020204" pitchFamily="34" charset="0"/>
              <a:cs typeface="Arial" panose="020B0604020202020204" pitchFamily="34" charset="0"/>
            </a:endParaRPr>
          </a:p>
          <a:p>
            <a:r>
              <a:rPr lang="en-US" sz="1400" b="1" u="sng" dirty="0" smtClean="0">
                <a:latin typeface="Arial" panose="020B0604020202020204" pitchFamily="34" charset="0"/>
                <a:cs typeface="Arial" panose="020B0604020202020204" pitchFamily="34" charset="0"/>
              </a:rPr>
              <a:t>F-T</a:t>
            </a:r>
            <a:r>
              <a:rPr lang="en-US" altLang="zh-CN" sz="1400" b="1" u="sng" dirty="0">
                <a:latin typeface="Arial" panose="020B0604020202020204" pitchFamily="34" charset="0"/>
                <a:cs typeface="Arial" panose="020B0604020202020204" pitchFamily="34" charset="0"/>
              </a:rPr>
              <a:t>est </a:t>
            </a:r>
            <a:endParaRPr lang="en-US" altLang="zh-CN" sz="1400" u="sng" dirty="0" smtClean="0">
              <a:latin typeface="Arial" panose="020B0604020202020204" pitchFamily="34" charset="0"/>
              <a:cs typeface="Arial" panose="020B0604020202020204" pitchFamily="34" charset="0"/>
            </a:endParaRPr>
          </a:p>
          <a:p>
            <a:r>
              <a:rPr lang="en-US" altLang="zh-CN" sz="1400" dirty="0" smtClean="0">
                <a:latin typeface="Arial" panose="020B0604020202020204" pitchFamily="34" charset="0"/>
                <a:cs typeface="Arial" panose="020B0604020202020204" pitchFamily="34" charset="0"/>
              </a:rPr>
              <a:t>Remove 7 </a:t>
            </a:r>
            <a:r>
              <a:rPr lang="en-US" altLang="zh-CN" sz="1400" dirty="0">
                <a:latin typeface="Arial" panose="020B0604020202020204" pitchFamily="34" charset="0"/>
                <a:cs typeface="Arial" panose="020B0604020202020204" pitchFamily="34" charset="0"/>
              </a:rPr>
              <a:t>Variables with 0 </a:t>
            </a:r>
            <a:r>
              <a:rPr lang="en-US" altLang="zh-CN" sz="1400" dirty="0" smtClean="0">
                <a:latin typeface="Arial" panose="020B0604020202020204" pitchFamily="34" charset="0"/>
                <a:cs typeface="Arial" panose="020B0604020202020204" pitchFamily="34" charset="0"/>
              </a:rPr>
              <a:t>coefficient</a:t>
            </a:r>
          </a:p>
          <a:p>
            <a:endParaRPr lang="en-US" altLang="zh-CN" sz="1400" u="sng" dirty="0">
              <a:latin typeface="Arial" panose="020B0604020202020204" pitchFamily="34" charset="0"/>
              <a:cs typeface="Arial" panose="020B0604020202020204" pitchFamily="34" charset="0"/>
            </a:endParaRPr>
          </a:p>
          <a:p>
            <a:pPr lvl="0"/>
            <a:r>
              <a:rPr lang="en-US" sz="1400" b="1" u="sng" dirty="0">
                <a:solidFill>
                  <a:prstClr val="black"/>
                </a:solidFill>
                <a:latin typeface="Arial" panose="020B0604020202020204" pitchFamily="34" charset="0"/>
                <a:cs typeface="Arial" panose="020B0604020202020204" pitchFamily="34" charset="0"/>
              </a:rPr>
              <a:t>Embedded </a:t>
            </a:r>
            <a:r>
              <a:rPr lang="en-US" sz="1400" b="1" u="sng" dirty="0" smtClean="0">
                <a:solidFill>
                  <a:prstClr val="black"/>
                </a:solidFill>
                <a:latin typeface="Arial" panose="020B0604020202020204" pitchFamily="34" charset="0"/>
                <a:cs typeface="Arial" panose="020B0604020202020204" pitchFamily="34" charset="0"/>
              </a:rPr>
              <a:t>Methods</a:t>
            </a:r>
          </a:p>
          <a:p>
            <a:pPr lvl="0"/>
            <a:endParaRPr lang="en-US" sz="1400" u="sng"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smtClean="0">
                <a:solidFill>
                  <a:prstClr val="black"/>
                </a:solidFill>
                <a:latin typeface="Arial" panose="020B0604020202020204" pitchFamily="34" charset="0"/>
                <a:cs typeface="Arial" panose="020B0604020202020204" pitchFamily="34" charset="0"/>
              </a:rPr>
              <a:t>Based on </a:t>
            </a:r>
            <a:r>
              <a:rPr lang="en-US" sz="1400" dirty="0">
                <a:solidFill>
                  <a:prstClr val="black"/>
                </a:solidFill>
                <a:latin typeface="Arial" panose="020B0604020202020204" pitchFamily="34" charset="0"/>
                <a:cs typeface="Arial" panose="020B0604020202020204" pitchFamily="34" charset="0"/>
              </a:rPr>
              <a:t>Random </a:t>
            </a:r>
            <a:r>
              <a:rPr lang="en-US" sz="1400" dirty="0" smtClean="0">
                <a:solidFill>
                  <a:prstClr val="black"/>
                </a:solidFill>
                <a:latin typeface="Arial" panose="020B0604020202020204" pitchFamily="34" charset="0"/>
                <a:cs typeface="Arial" panose="020B0604020202020204" pitchFamily="34" charset="0"/>
              </a:rPr>
              <a:t>Forest Learning Curve, when the threshold equals to .03, the model wins the highest score – .94</a:t>
            </a:r>
            <a:endParaRPr lang="en-US" sz="14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smtClean="0">
                <a:solidFill>
                  <a:prstClr val="black"/>
                </a:solidFill>
                <a:latin typeface="Arial" panose="020B0604020202020204" pitchFamily="34" charset="0"/>
                <a:cs typeface="Arial" panose="020B0604020202020204" pitchFamily="34" charset="0"/>
              </a:rPr>
              <a:t>Use the .03 threshold to get 8 features with importance over the threshold:</a:t>
            </a:r>
            <a:endParaRPr lang="en-US" sz="14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a:t>
            </a:r>
            <a:r>
              <a:rPr lang="en-US" sz="1400" dirty="0" err="1">
                <a:solidFill>
                  <a:srgbClr val="FF0000"/>
                </a:solidFill>
                <a:latin typeface="Arial" panose="020B0604020202020204" pitchFamily="34" charset="0"/>
                <a:cs typeface="Arial" panose="020B0604020202020204" pitchFamily="34" charset="0"/>
              </a:rPr>
              <a:t>lasthtlordergap</a:t>
            </a:r>
            <a:r>
              <a:rPr lang="en-US" sz="1400" dirty="0">
                <a:solidFill>
                  <a:prstClr val="black"/>
                </a:solidFill>
                <a:latin typeface="Arial" panose="020B0604020202020204" pitchFamily="34" charset="0"/>
                <a:cs typeface="Arial" panose="020B0604020202020204" pitchFamily="34" charset="0"/>
              </a:rPr>
              <a:t>', '</a:t>
            </a:r>
            <a:r>
              <a:rPr lang="en-US" sz="1400" dirty="0" err="1">
                <a:solidFill>
                  <a:srgbClr val="FF0000"/>
                </a:solidFill>
                <a:latin typeface="Arial" panose="020B0604020202020204" pitchFamily="34" charset="0"/>
                <a:cs typeface="Arial" panose="020B0604020202020204" pitchFamily="34" charset="0"/>
              </a:rPr>
              <a:t>cityorders</a:t>
            </a:r>
            <a:r>
              <a:rPr lang="en-US" sz="1400" dirty="0">
                <a:solidFill>
                  <a:prstClr val="black"/>
                </a:solidFill>
                <a:latin typeface="Arial" panose="020B0604020202020204" pitchFamily="34" charset="0"/>
                <a:cs typeface="Arial" panose="020B0604020202020204" pitchFamily="34" charset="0"/>
              </a:rPr>
              <a:t>', </a:t>
            </a:r>
            <a:r>
              <a:rPr lang="en-US" sz="1400" dirty="0" smtClean="0">
                <a:solidFill>
                  <a:prstClr val="black"/>
                </a:solidFill>
                <a:latin typeface="Arial" panose="020B0604020202020204" pitchFamily="34" charset="0"/>
                <a:cs typeface="Arial" panose="020B0604020202020204" pitchFamily="34" charset="0"/>
              </a:rPr>
              <a:t>‘</a:t>
            </a:r>
            <a:r>
              <a:rPr lang="en-US" sz="1400" dirty="0" err="1" smtClean="0">
                <a:solidFill>
                  <a:srgbClr val="FF0000"/>
                </a:solidFill>
                <a:latin typeface="Arial" panose="020B0604020202020204" pitchFamily="34" charset="0"/>
                <a:cs typeface="Arial" panose="020B0604020202020204" pitchFamily="34" charset="0"/>
              </a:rPr>
              <a:t>cityorders</a:t>
            </a:r>
            <a:r>
              <a:rPr lang="en-US" sz="1400" dirty="0" smtClean="0">
                <a:solidFill>
                  <a:prstClr val="black"/>
                </a:solidFill>
                <a:latin typeface="Arial" panose="020B0604020202020204" pitchFamily="34" charset="0"/>
                <a:cs typeface="Arial" panose="020B0604020202020204" pitchFamily="34" charset="0"/>
              </a:rPr>
              <a:t>’, '</a:t>
            </a:r>
            <a:r>
              <a:rPr lang="en-US" sz="1400" dirty="0" err="1" smtClean="0">
                <a:solidFill>
                  <a:srgbClr val="FF0000"/>
                </a:solidFill>
                <a:latin typeface="Arial" panose="020B0604020202020204" pitchFamily="34" charset="0"/>
                <a:cs typeface="Arial" panose="020B0604020202020204" pitchFamily="34" charset="0"/>
              </a:rPr>
              <a:t>lastpvgap</a:t>
            </a:r>
            <a:r>
              <a:rPr lang="en-US" sz="1400" dirty="0">
                <a:solidFill>
                  <a:prstClr val="black"/>
                </a:solidFill>
                <a:latin typeface="Arial" panose="020B0604020202020204" pitchFamily="34" charset="0"/>
                <a:cs typeface="Arial" panose="020B0604020202020204" pitchFamily="34" charset="0"/>
              </a:rPr>
              <a:t>', </a:t>
            </a:r>
            <a:r>
              <a:rPr lang="en-US" sz="1400" dirty="0" smtClean="0">
                <a:solidFill>
                  <a:prstClr val="black"/>
                </a:solidFill>
                <a:latin typeface="Arial" panose="020B0604020202020204" pitchFamily="34" charset="0"/>
                <a:cs typeface="Arial" panose="020B0604020202020204" pitchFamily="34" charset="0"/>
              </a:rPr>
              <a:t>'</a:t>
            </a:r>
            <a:r>
              <a:rPr lang="en-US" sz="1400" dirty="0" err="1" smtClean="0">
                <a:solidFill>
                  <a:srgbClr val="FF0000"/>
                </a:solidFill>
                <a:latin typeface="Arial" panose="020B0604020202020204" pitchFamily="34" charset="0"/>
                <a:cs typeface="Arial" panose="020B0604020202020204" pitchFamily="34" charset="0"/>
              </a:rPr>
              <a:t>cr</a:t>
            </a:r>
            <a:r>
              <a:rPr lang="en-US" sz="1400" dirty="0">
                <a:solidFill>
                  <a:prstClr val="black"/>
                </a:solidFill>
                <a:latin typeface="Arial" panose="020B0604020202020204" pitchFamily="34" charset="0"/>
                <a:cs typeface="Arial" panose="020B0604020202020204" pitchFamily="34" charset="0"/>
              </a:rPr>
              <a:t>', </a:t>
            </a:r>
            <a:r>
              <a:rPr lang="en-US" sz="1400" dirty="0" smtClean="0">
                <a:solidFill>
                  <a:prstClr val="black"/>
                </a:solidFill>
                <a:latin typeface="Arial" panose="020B0604020202020204" pitchFamily="34" charset="0"/>
                <a:cs typeface="Arial" panose="020B0604020202020204" pitchFamily="34" charset="0"/>
              </a:rPr>
              <a:t>'</a:t>
            </a:r>
            <a:r>
              <a:rPr lang="en-US" sz="1400" dirty="0" err="1" smtClean="0">
                <a:solidFill>
                  <a:srgbClr val="FF0000"/>
                </a:solidFill>
                <a:latin typeface="Arial" panose="020B0604020202020204" pitchFamily="34" charset="0"/>
                <a:cs typeface="Arial" panose="020B0604020202020204" pitchFamily="34" charset="0"/>
              </a:rPr>
              <a:t>sid</a:t>
            </a:r>
            <a:r>
              <a:rPr lang="en-US" sz="1400" dirty="0" smtClean="0">
                <a:solidFill>
                  <a:prstClr val="black"/>
                </a:solidFill>
                <a:latin typeface="Arial" panose="020B0604020202020204" pitchFamily="34" charset="0"/>
                <a:cs typeface="Arial" panose="020B0604020202020204" pitchFamily="34" charset="0"/>
              </a:rPr>
              <a:t>','</a:t>
            </a:r>
            <a:r>
              <a:rPr lang="en-US" sz="1400" dirty="0" err="1" smtClean="0">
                <a:solidFill>
                  <a:srgbClr val="FF0000"/>
                </a:solidFill>
                <a:latin typeface="Arial" panose="020B0604020202020204" pitchFamily="34" charset="0"/>
                <a:cs typeface="Arial" panose="020B0604020202020204" pitchFamily="34" charset="0"/>
              </a:rPr>
              <a:t>visitnum_oneyear</a:t>
            </a:r>
            <a:r>
              <a:rPr lang="en-US" sz="1400" dirty="0">
                <a:solidFill>
                  <a:prstClr val="black"/>
                </a:solidFill>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h</a:t>
            </a:r>
            <a:r>
              <a:rPr lang="en-US" sz="1400" dirty="0">
                <a:solidFill>
                  <a:prstClr val="black"/>
                </a:solidFill>
                <a:latin typeface="Arial" panose="020B0604020202020204" pitchFamily="34" charset="0"/>
                <a:cs typeface="Arial" panose="020B0604020202020204" pitchFamily="34" charset="0"/>
              </a:rPr>
              <a:t>'</a:t>
            </a:r>
            <a:endParaRPr lang="en-US" sz="1400" dirty="0" smtClean="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lvl="0"/>
            <a:endParaRPr lang="en-US" sz="1400" dirty="0">
              <a:solidFill>
                <a:prstClr val="black"/>
              </a:solidFill>
              <a:latin typeface="Arial" panose="020B0604020202020204" pitchFamily="34" charset="0"/>
              <a:cs typeface="Arial" panose="020B0604020202020204" pitchFamily="34" charset="0"/>
            </a:endParaRPr>
          </a:p>
        </p:txBody>
      </p:sp>
      <p:sp>
        <p:nvSpPr>
          <p:cNvPr id="5" name="矩形 4"/>
          <p:cNvSpPr/>
          <p:nvPr/>
        </p:nvSpPr>
        <p:spPr>
          <a:xfrm>
            <a:off x="7048500" y="1685003"/>
            <a:ext cx="3185487" cy="307777"/>
          </a:xfrm>
          <a:prstGeom prst="rect">
            <a:avLst/>
          </a:prstGeom>
        </p:spPr>
        <p:txBody>
          <a:bodyPr wrap="none">
            <a:spAutoFit/>
          </a:bodyPr>
          <a:lstStyle/>
          <a:p>
            <a:pPr lvl="0"/>
            <a:r>
              <a:rPr lang="en-US" sz="1400" b="1" u="sng" dirty="0">
                <a:latin typeface="Arial" panose="020B0604020202020204" pitchFamily="34" charset="0"/>
                <a:cs typeface="Arial" panose="020B0604020202020204" pitchFamily="34" charset="0"/>
              </a:rPr>
              <a:t>Filter out highly correlated </a:t>
            </a:r>
            <a:r>
              <a:rPr lang="en-US" sz="1400" b="1" u="sng" dirty="0" smtClean="0">
                <a:latin typeface="Arial" panose="020B0604020202020204" pitchFamily="34" charset="0"/>
                <a:cs typeface="Arial" panose="020B0604020202020204" pitchFamily="34" charset="0"/>
              </a:rPr>
              <a:t>features</a:t>
            </a:r>
          </a:p>
        </p:txBody>
      </p:sp>
      <p:pic>
        <p:nvPicPr>
          <p:cNvPr id="12" name="图片 1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253" y="4581074"/>
            <a:ext cx="3000794" cy="1981477"/>
          </a:xfrm>
          <a:prstGeom prst="rect">
            <a:avLst/>
          </a:prstGeom>
        </p:spPr>
      </p:pic>
      <p:sp>
        <p:nvSpPr>
          <p:cNvPr id="13" name="五角星 12"/>
          <p:cNvSpPr/>
          <p:nvPr/>
        </p:nvSpPr>
        <p:spPr>
          <a:xfrm>
            <a:off x="4992421" y="4657725"/>
            <a:ext cx="160604" cy="190500"/>
          </a:xfrm>
          <a:prstGeom prst="star5">
            <a:avLst/>
          </a:prstGeom>
          <a:solidFill>
            <a:srgbClr val="E31C5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p:cNvSpPr txBox="1"/>
          <p:nvPr/>
        </p:nvSpPr>
        <p:spPr>
          <a:xfrm>
            <a:off x="4755969" y="4841708"/>
            <a:ext cx="63350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0.94</a:t>
            </a:r>
            <a:endParaRPr lang="en-US" dirty="0">
              <a:latin typeface="Arial" panose="020B0604020202020204" pitchFamily="34" charset="0"/>
              <a:cs typeface="Arial" panose="020B0604020202020204" pitchFamily="34" charset="0"/>
            </a:endParaRPr>
          </a:p>
        </p:txBody>
      </p:sp>
      <p:sp>
        <p:nvSpPr>
          <p:cNvPr id="15" name="矩形 14"/>
          <p:cNvSpPr/>
          <p:nvPr/>
        </p:nvSpPr>
        <p:spPr>
          <a:xfrm>
            <a:off x="7048500" y="1992780"/>
            <a:ext cx="3981450"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It's been identified that there's a high correlation between </a:t>
            </a:r>
            <a:r>
              <a:rPr lang="en-US" sz="1400" dirty="0" smtClean="0">
                <a:latin typeface="Arial" panose="020B0604020202020204" pitchFamily="34" charset="0"/>
                <a:cs typeface="Arial" panose="020B0604020202020204" pitchFamily="34" charset="0"/>
              </a:rPr>
              <a:t>‘</a:t>
            </a:r>
            <a:r>
              <a:rPr lang="en-US" sz="1400" dirty="0" err="1" smtClean="0">
                <a:solidFill>
                  <a:srgbClr val="FF0000"/>
                </a:solidFill>
                <a:latin typeface="Arial" panose="020B0604020202020204" pitchFamily="34" charset="0"/>
                <a:cs typeface="Arial" panose="020B0604020202020204" pitchFamily="34" charset="0"/>
              </a:rPr>
              <a:t>cityorders</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and </a:t>
            </a:r>
            <a:r>
              <a:rPr lang="en-US" sz="1400" dirty="0" smtClean="0">
                <a:latin typeface="Arial" panose="020B0604020202020204" pitchFamily="34" charset="0"/>
                <a:cs typeface="Arial" panose="020B0604020202020204" pitchFamily="34" charset="0"/>
              </a:rPr>
              <a:t>‘</a:t>
            </a:r>
            <a:r>
              <a:rPr lang="en-US" sz="1400" dirty="0" err="1" smtClean="0">
                <a:solidFill>
                  <a:srgbClr val="FF0000"/>
                </a:solidFill>
                <a:latin typeface="Arial" panose="020B0604020202020204" pitchFamily="34" charset="0"/>
                <a:cs typeface="Arial" panose="020B0604020202020204" pitchFamily="34" charset="0"/>
              </a:rPr>
              <a:t>cityuvs</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2538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1"/>
            <a:ext cx="114299" cy="1085851"/>
          </a:xfrm>
          <a:prstGeom prst="rect">
            <a:avLst/>
          </a:prstGeom>
          <a:solidFill>
            <a:srgbClr val="E31C5B">
              <a:alpha val="50000"/>
            </a:srgbClr>
          </a:solidFill>
        </p:spPr>
        <p:txBody>
          <a:bodyPr wrap="square" rtlCol="0">
            <a:spAutoFit/>
          </a:bodyPr>
          <a:lstStyle>
            <a:defPPr>
              <a:defRPr lang="zh-CN"/>
            </a:defPPr>
          </a:lstStyle>
          <a:p>
            <a:endParaRPr lang="zh-CN" altLang="en-US" dirty="0"/>
          </a:p>
        </p:txBody>
      </p:sp>
      <p:sp>
        <p:nvSpPr>
          <p:cNvPr id="4" name="文本框 3"/>
          <p:cNvSpPr txBox="1"/>
          <p:nvPr/>
        </p:nvSpPr>
        <p:spPr>
          <a:xfrm>
            <a:off x="1" y="1195150"/>
            <a:ext cx="12192000" cy="369332"/>
          </a:xfrm>
          <a:prstGeom prst="rect">
            <a:avLst/>
          </a:prstGeom>
          <a:solidFill>
            <a:srgbClr val="E31C5B">
              <a:alpha val="50000"/>
            </a:srgbClr>
          </a:solidFill>
        </p:spPr>
        <p:txBody>
          <a:bodyPr wrap="square" rtlCol="0">
            <a:spAutoFit/>
          </a:bodyPr>
          <a:lstStyle/>
          <a:p>
            <a:endParaRPr lang="zh-CN" altLang="en-US" dirty="0"/>
          </a:p>
        </p:txBody>
      </p:sp>
      <p:sp>
        <p:nvSpPr>
          <p:cNvPr id="6" name="文本框 5"/>
          <p:cNvSpPr txBox="1"/>
          <p:nvPr/>
        </p:nvSpPr>
        <p:spPr>
          <a:xfrm>
            <a:off x="114300" y="-1"/>
            <a:ext cx="5387562" cy="954107"/>
          </a:xfrm>
          <a:prstGeom prst="rect">
            <a:avLst/>
          </a:prstGeom>
          <a:noFill/>
        </p:spPr>
        <p:txBody>
          <a:bodyPr wrap="square" rtlCol="0">
            <a:spAutoFit/>
          </a:bodyPr>
          <a:lstStyle/>
          <a:p>
            <a:r>
              <a:rPr lang="en-US" altLang="zh-CN" sz="3600" b="1" dirty="0" smtClean="0"/>
              <a:t>Feature Engineering</a:t>
            </a:r>
          </a:p>
          <a:p>
            <a:r>
              <a:rPr lang="en-US" altLang="zh-CN" sz="2000" u="sng" dirty="0" smtClean="0"/>
              <a:t>Statistical </a:t>
            </a:r>
            <a:r>
              <a:rPr lang="en-US" altLang="zh-CN" sz="2000" u="sng" dirty="0"/>
              <a:t>Data Feature </a:t>
            </a:r>
            <a:r>
              <a:rPr lang="en-US" altLang="zh-CN" sz="2000" u="sng" dirty="0" smtClean="0"/>
              <a:t>Binning</a:t>
            </a:r>
            <a:endParaRPr lang="en-US" altLang="zh-CN" sz="2000" u="sng" dirty="0"/>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0608" y="1860148"/>
            <a:ext cx="2903896" cy="4659141"/>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504" y="1866900"/>
            <a:ext cx="2760492" cy="4659141"/>
          </a:xfrm>
          <a:prstGeom prst="rect">
            <a:avLst/>
          </a:prstGeom>
        </p:spPr>
      </p:pic>
      <p:sp>
        <p:nvSpPr>
          <p:cNvPr id="11" name="矩形 10"/>
          <p:cNvSpPr/>
          <p:nvPr/>
        </p:nvSpPr>
        <p:spPr>
          <a:xfrm>
            <a:off x="114300" y="1805526"/>
            <a:ext cx="4809265" cy="4431983"/>
          </a:xfrm>
          <a:prstGeom prst="rect">
            <a:avLst/>
          </a:prstGeom>
        </p:spPr>
        <p:txBody>
          <a:bodyPr wrap="square">
            <a:spAutoFit/>
          </a:bodyPr>
          <a:lstStyle/>
          <a:p>
            <a:pPr lvl="0"/>
            <a:r>
              <a:rPr lang="en-US" sz="1400" b="1" u="sng" dirty="0" smtClean="0">
                <a:solidFill>
                  <a:prstClr val="black"/>
                </a:solidFill>
                <a:latin typeface="Arial" panose="020B0604020202020204" pitchFamily="34" charset="0"/>
                <a:cs typeface="Arial" panose="020B0604020202020204" pitchFamily="34" charset="0"/>
              </a:rPr>
              <a:t>Data Distribution</a:t>
            </a:r>
          </a:p>
          <a:p>
            <a:pPr lvl="0"/>
            <a:endParaRPr lang="en-US" sz="1400" u="sng"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Except </a:t>
            </a:r>
            <a:r>
              <a:rPr lang="en-US" sz="1200" dirty="0">
                <a:solidFill>
                  <a:prstClr val="black"/>
                </a:solidFill>
                <a:latin typeface="Arial" panose="020B0604020202020204" pitchFamily="34" charset="0"/>
                <a:cs typeface="Arial" panose="020B0604020202020204" pitchFamily="34" charset="0"/>
              </a:rPr>
              <a:t>for ‘</a:t>
            </a:r>
            <a:r>
              <a:rPr lang="en-US" sz="1200" dirty="0" smtClean="0">
                <a:solidFill>
                  <a:prstClr val="black"/>
                </a:solidFill>
                <a:latin typeface="Arial" panose="020B0604020202020204" pitchFamily="34" charset="0"/>
                <a:cs typeface="Arial" panose="020B0604020202020204" pitchFamily="34" charset="0"/>
              </a:rPr>
              <a:t>h’, time of visit, all features data are </a:t>
            </a:r>
            <a:r>
              <a:rPr lang="en-US" sz="1200" dirty="0">
                <a:solidFill>
                  <a:prstClr val="black"/>
                </a:solidFill>
                <a:latin typeface="Arial" panose="020B0604020202020204" pitchFamily="34" charset="0"/>
                <a:cs typeface="Arial" panose="020B0604020202020204" pitchFamily="34" charset="0"/>
              </a:rPr>
              <a:t>s</a:t>
            </a:r>
            <a:r>
              <a:rPr lang="en-US" sz="1200" dirty="0" smtClean="0">
                <a:solidFill>
                  <a:prstClr val="black"/>
                </a:solidFill>
                <a:latin typeface="Arial" panose="020B0604020202020204" pitchFamily="34" charset="0"/>
                <a:cs typeface="Arial" panose="020B0604020202020204" pitchFamily="34" charset="0"/>
              </a:rPr>
              <a:t>kewed to right</a:t>
            </a:r>
          </a:p>
          <a:p>
            <a:pPr marL="285750" lvl="0" indent="-285750">
              <a:buFont typeface="Arial" panose="020B0604020202020204" pitchFamily="34" charset="0"/>
              <a:buChar char="•"/>
            </a:pPr>
            <a:endParaRPr lang="en-US" sz="1400" dirty="0" smtClean="0">
              <a:solidFill>
                <a:prstClr val="black"/>
              </a:solidFill>
              <a:latin typeface="Arial" panose="020B0604020202020204" pitchFamily="34" charset="0"/>
              <a:cs typeface="Arial" panose="020B0604020202020204" pitchFamily="34" charset="0"/>
            </a:endParaRPr>
          </a:p>
          <a:p>
            <a:r>
              <a:rPr lang="en-US" sz="1400" b="1" u="sng" dirty="0" smtClean="0">
                <a:solidFill>
                  <a:prstClr val="black"/>
                </a:solidFill>
                <a:latin typeface="Arial" panose="020B0604020202020204" pitchFamily="34" charset="0"/>
                <a:cs typeface="Arial" panose="020B0604020202020204" pitchFamily="34" charset="0"/>
              </a:rPr>
              <a:t>Binning</a:t>
            </a:r>
            <a:endParaRPr lang="en-US" sz="1400" b="1" u="sng" dirty="0">
              <a:solidFill>
                <a:prstClr val="black"/>
              </a:solidFill>
              <a:latin typeface="Arial" panose="020B0604020202020204" pitchFamily="34" charset="0"/>
              <a:cs typeface="Arial" panose="020B0604020202020204" pitchFamily="34" charset="0"/>
            </a:endParaRPr>
          </a:p>
          <a:p>
            <a:pPr lvl="0"/>
            <a:endParaRPr lang="en-US" sz="14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Binning is used </a:t>
            </a:r>
            <a:r>
              <a:rPr lang="en-US" sz="1200" dirty="0">
                <a:solidFill>
                  <a:prstClr val="black"/>
                </a:solidFill>
                <a:latin typeface="Arial" panose="020B0604020202020204" pitchFamily="34" charset="0"/>
                <a:cs typeface="Arial" panose="020B0604020202020204" pitchFamily="34" charset="0"/>
              </a:rPr>
              <a:t>for the transformation of a continuous or numerical variable into a categorical </a:t>
            </a:r>
            <a:r>
              <a:rPr lang="en-US" sz="1200" dirty="0" smtClean="0">
                <a:solidFill>
                  <a:prstClr val="black"/>
                </a:solidFill>
                <a:latin typeface="Arial" panose="020B0604020202020204" pitchFamily="34" charset="0"/>
                <a:cs typeface="Arial" panose="020B0604020202020204" pitchFamily="34" charset="0"/>
              </a:rPr>
              <a:t>feature</a:t>
            </a:r>
            <a:endParaRPr lang="en-US" sz="12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Binning </a:t>
            </a:r>
            <a:r>
              <a:rPr lang="en-US" sz="1200" dirty="0">
                <a:solidFill>
                  <a:prstClr val="black"/>
                </a:solidFill>
                <a:latin typeface="Arial" panose="020B0604020202020204" pitchFamily="34" charset="0"/>
                <a:cs typeface="Arial" panose="020B0604020202020204" pitchFamily="34" charset="0"/>
              </a:rPr>
              <a:t>of continuous variable introduces non-linearity and tends to improve the performance of the </a:t>
            </a:r>
            <a:r>
              <a:rPr lang="en-US" sz="1200" dirty="0" smtClean="0">
                <a:solidFill>
                  <a:prstClr val="black"/>
                </a:solidFill>
                <a:latin typeface="Arial" panose="020B0604020202020204" pitchFamily="34" charset="0"/>
                <a:cs typeface="Arial" panose="020B0604020202020204" pitchFamily="34" charset="0"/>
              </a:rPr>
              <a:t>model</a:t>
            </a:r>
            <a:endParaRPr lang="en-US" sz="12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It </a:t>
            </a:r>
            <a:r>
              <a:rPr lang="en-US" sz="1200" dirty="0">
                <a:solidFill>
                  <a:prstClr val="black"/>
                </a:solidFill>
                <a:latin typeface="Arial" panose="020B0604020202020204" pitchFamily="34" charset="0"/>
                <a:cs typeface="Arial" panose="020B0604020202020204" pitchFamily="34" charset="0"/>
              </a:rPr>
              <a:t>can be also used to identify missing values or </a:t>
            </a:r>
            <a:r>
              <a:rPr lang="en-US" sz="1200" dirty="0" smtClean="0">
                <a:solidFill>
                  <a:prstClr val="black"/>
                </a:solidFill>
                <a:latin typeface="Arial" panose="020B0604020202020204" pitchFamily="34" charset="0"/>
                <a:cs typeface="Arial" panose="020B0604020202020204" pitchFamily="34" charset="0"/>
              </a:rPr>
              <a:t>outliers</a:t>
            </a:r>
          </a:p>
          <a:p>
            <a:pPr marL="285750" lvl="0" indent="-28575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endParaRPr lang="en-US" sz="1400" dirty="0" smtClean="0">
              <a:solidFill>
                <a:prstClr val="black"/>
              </a:solidFill>
              <a:latin typeface="Arial" panose="020B0604020202020204" pitchFamily="34" charset="0"/>
              <a:cs typeface="Arial" panose="020B0604020202020204" pitchFamily="34" charset="0"/>
            </a:endParaRPr>
          </a:p>
          <a:p>
            <a:pPr lvl="0"/>
            <a:r>
              <a:rPr lang="en-US" sz="1400" b="1" u="sng" dirty="0">
                <a:solidFill>
                  <a:prstClr val="black"/>
                </a:solidFill>
                <a:latin typeface="Arial" panose="020B0604020202020204" pitchFamily="34" charset="0"/>
                <a:cs typeface="Arial" panose="020B0604020202020204" pitchFamily="34" charset="0"/>
              </a:rPr>
              <a:t>Unsupervised </a:t>
            </a:r>
            <a:r>
              <a:rPr lang="en-US" sz="1400" b="1" u="sng" dirty="0" smtClean="0">
                <a:solidFill>
                  <a:prstClr val="black"/>
                </a:solidFill>
                <a:latin typeface="Arial" panose="020B0604020202020204" pitchFamily="34" charset="0"/>
                <a:cs typeface="Arial" panose="020B0604020202020204" pitchFamily="34" charset="0"/>
              </a:rPr>
              <a:t>Binning</a:t>
            </a:r>
          </a:p>
          <a:p>
            <a:pPr lvl="0"/>
            <a:endParaRPr lang="en-US" sz="1400" b="1" u="sng"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200" dirty="0">
                <a:solidFill>
                  <a:prstClr val="black"/>
                </a:solidFill>
                <a:latin typeface="Arial" panose="020B0604020202020204" pitchFamily="34" charset="0"/>
                <a:cs typeface="Arial" panose="020B0604020202020204" pitchFamily="34" charset="0"/>
              </a:rPr>
              <a:t>Unsupervised binning </a:t>
            </a:r>
            <a:r>
              <a:rPr lang="en-US" sz="1200" dirty="0" smtClean="0">
                <a:solidFill>
                  <a:prstClr val="black"/>
                </a:solidFill>
                <a:latin typeface="Arial" panose="020B0604020202020204" pitchFamily="34" charset="0"/>
                <a:cs typeface="Arial" panose="020B0604020202020204" pitchFamily="34" charset="0"/>
              </a:rPr>
              <a:t>transforms variables </a:t>
            </a:r>
            <a:r>
              <a:rPr lang="en-US" sz="1200" dirty="0">
                <a:solidFill>
                  <a:prstClr val="black"/>
                </a:solidFill>
                <a:latin typeface="Arial" panose="020B0604020202020204" pitchFamily="34" charset="0"/>
                <a:cs typeface="Arial" panose="020B0604020202020204" pitchFamily="34" charset="0"/>
              </a:rPr>
              <a:t>into categorical bins without considering the target class label into </a:t>
            </a:r>
            <a:r>
              <a:rPr lang="en-US" sz="1200" dirty="0" smtClean="0">
                <a:solidFill>
                  <a:prstClr val="black"/>
                </a:solidFill>
                <a:latin typeface="Arial" panose="020B0604020202020204" pitchFamily="34" charset="0"/>
                <a:cs typeface="Arial" panose="020B0604020202020204" pitchFamily="34" charset="0"/>
              </a:rPr>
              <a:t>account</a:t>
            </a:r>
            <a:endParaRPr lang="en-US" sz="12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For this project data, it adds limited information as highly skewed data distribution. </a:t>
            </a:r>
          </a:p>
          <a:p>
            <a:pPr marL="285750" lvl="0" indent="-285750">
              <a:buFont typeface="Arial" panose="020B0604020202020204" pitchFamily="34" charset="0"/>
              <a:buChar char="•"/>
            </a:pPr>
            <a:endParaRPr lang="en-US" sz="12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200" dirty="0" smtClean="0">
                <a:solidFill>
                  <a:prstClr val="black"/>
                </a:solidFill>
                <a:latin typeface="Arial" panose="020B0604020202020204" pitchFamily="34" charset="0"/>
                <a:cs typeface="Arial" panose="020B0604020202020204" pitchFamily="34" charset="0"/>
              </a:rPr>
              <a:t>Alternatively</a:t>
            </a:r>
            <a:r>
              <a:rPr lang="en-US" sz="1200" dirty="0">
                <a:solidFill>
                  <a:prstClr val="black"/>
                </a:solidFill>
                <a:latin typeface="Arial" panose="020B0604020202020204" pitchFamily="34" charset="0"/>
                <a:cs typeface="Arial" panose="020B0604020202020204" pitchFamily="34" charset="0"/>
              </a:rPr>
              <a:t>, the </a:t>
            </a:r>
            <a:r>
              <a:rPr lang="en-US" sz="1200" b="1" dirty="0" smtClean="0">
                <a:solidFill>
                  <a:srgbClr val="C00000"/>
                </a:solidFill>
                <a:latin typeface="Arial" panose="020B0604020202020204" pitchFamily="34" charset="0"/>
                <a:cs typeface="Arial" panose="020B0604020202020204" pitchFamily="34" charset="0"/>
              </a:rPr>
              <a:t>entropy-based Supervised Binning </a:t>
            </a:r>
            <a:r>
              <a:rPr lang="en-US" sz="1200" dirty="0" smtClean="0">
                <a:solidFill>
                  <a:prstClr val="black"/>
                </a:solidFill>
                <a:latin typeface="Arial" panose="020B0604020202020204" pitchFamily="34" charset="0"/>
                <a:cs typeface="Arial" panose="020B0604020202020204" pitchFamily="34" charset="0"/>
              </a:rPr>
              <a:t>was adopted for bucketing variables. </a:t>
            </a:r>
          </a:p>
        </p:txBody>
      </p:sp>
      <p:sp>
        <p:nvSpPr>
          <p:cNvPr id="5" name="矩形 4"/>
          <p:cNvSpPr/>
          <p:nvPr/>
        </p:nvSpPr>
        <p:spPr>
          <a:xfrm>
            <a:off x="6378492" y="1223339"/>
            <a:ext cx="1625766" cy="307777"/>
          </a:xfrm>
          <a:prstGeom prst="rect">
            <a:avLst/>
          </a:prstGeom>
        </p:spPr>
        <p:txBody>
          <a:bodyPr wrap="none">
            <a:spAutoFit/>
          </a:bodyPr>
          <a:lstStyle/>
          <a:p>
            <a:pPr lvl="0"/>
            <a:r>
              <a:rPr lang="en-US" sz="1400" b="1" dirty="0">
                <a:solidFill>
                  <a:schemeClr val="bg1"/>
                </a:solidFill>
                <a:latin typeface="Arial" panose="020B0604020202020204" pitchFamily="34" charset="0"/>
                <a:cs typeface="Arial" panose="020B0604020202020204" pitchFamily="34" charset="0"/>
              </a:rPr>
              <a:t>Data Distribution</a:t>
            </a:r>
          </a:p>
        </p:txBody>
      </p:sp>
      <p:sp>
        <p:nvSpPr>
          <p:cNvPr id="7" name="矩形 6"/>
          <p:cNvSpPr/>
          <p:nvPr/>
        </p:nvSpPr>
        <p:spPr>
          <a:xfrm>
            <a:off x="9132160" y="1223339"/>
            <a:ext cx="1931939" cy="307777"/>
          </a:xfrm>
          <a:prstGeom prst="rect">
            <a:avLst/>
          </a:prstGeom>
        </p:spPr>
        <p:txBody>
          <a:bodyPr wrap="none">
            <a:spAutoFit/>
          </a:bodyPr>
          <a:lstStyle/>
          <a:p>
            <a:pPr lvl="0"/>
            <a:r>
              <a:rPr lang="en-US" sz="1400" b="1" dirty="0">
                <a:solidFill>
                  <a:schemeClr val="bg1"/>
                </a:solidFill>
                <a:latin typeface="Arial" panose="020B0604020202020204" pitchFamily="34" charset="0"/>
                <a:cs typeface="Arial" panose="020B0604020202020204" pitchFamily="34" charset="0"/>
              </a:rPr>
              <a:t>Equal Width Binning</a:t>
            </a:r>
          </a:p>
        </p:txBody>
      </p:sp>
      <p:sp>
        <p:nvSpPr>
          <p:cNvPr id="12" name="矩形 11"/>
          <p:cNvSpPr/>
          <p:nvPr/>
        </p:nvSpPr>
        <p:spPr>
          <a:xfrm>
            <a:off x="114300" y="1250650"/>
            <a:ext cx="2696572" cy="307777"/>
          </a:xfrm>
          <a:prstGeom prst="rect">
            <a:avLst/>
          </a:prstGeom>
        </p:spPr>
        <p:txBody>
          <a:bodyPr wrap="none">
            <a:spAutoFit/>
          </a:bodyPr>
          <a:lstStyle/>
          <a:p>
            <a:pPr lvl="0"/>
            <a:r>
              <a:rPr lang="en-US" sz="1400" b="1" dirty="0" smtClean="0">
                <a:solidFill>
                  <a:prstClr val="white"/>
                </a:solidFill>
                <a:latin typeface="Arial" panose="020B0604020202020204" pitchFamily="34" charset="0"/>
                <a:cs typeface="Arial" panose="020B0604020202020204" pitchFamily="34" charset="0"/>
              </a:rPr>
              <a:t>Selection of Binning Methods</a:t>
            </a:r>
            <a:endParaRPr lang="en-US" sz="1400" b="1"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1738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30733" r="29847"/>
          <a:stretch/>
        </p:blipFill>
        <p:spPr>
          <a:xfrm>
            <a:off x="0" y="0"/>
            <a:ext cx="4805994" cy="6858000"/>
          </a:xfrm>
          <a:prstGeom prst="rect">
            <a:avLst/>
          </a:prstGeom>
          <a:solidFill>
            <a:srgbClr val="FF5A5F"/>
          </a:solidFill>
          <a:ln w="12700" cap="flat" cmpd="sng" algn="ctr">
            <a:noFill/>
            <a:prstDash val="solid"/>
            <a:miter lim="800000"/>
          </a:ln>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3800" y="263867"/>
            <a:ext cx="469286" cy="500374"/>
          </a:xfrm>
          <a:prstGeom prst="rect">
            <a:avLst/>
          </a:prstGeom>
        </p:spPr>
      </p:pic>
      <p:sp>
        <p:nvSpPr>
          <p:cNvPr id="38" name="文本框 37"/>
          <p:cNvSpPr txBox="1"/>
          <p:nvPr/>
        </p:nvSpPr>
        <p:spPr>
          <a:xfrm>
            <a:off x="4919220" y="153685"/>
            <a:ext cx="5672580" cy="1200329"/>
          </a:xfrm>
          <a:prstGeom prst="rect">
            <a:avLst/>
          </a:prstGeom>
          <a:noFill/>
        </p:spPr>
        <p:txBody>
          <a:bodyPr wrap="square" rtlCol="0">
            <a:spAutoFit/>
          </a:bodyPr>
          <a:lstStyle/>
          <a:p>
            <a:r>
              <a:rPr lang="en-US" altLang="zh-CN" sz="3600" b="1" dirty="0" smtClean="0"/>
              <a:t>Binning based on CART Tree Impurity Thresholds</a:t>
            </a:r>
          </a:p>
        </p:txBody>
      </p:sp>
      <p:sp>
        <p:nvSpPr>
          <p:cNvPr id="12" name="矩形 11"/>
          <p:cNvSpPr/>
          <p:nvPr/>
        </p:nvSpPr>
        <p:spPr>
          <a:xfrm>
            <a:off x="214530" y="4636057"/>
            <a:ext cx="4205069" cy="1754326"/>
          </a:xfrm>
          <a:prstGeom prst="rect">
            <a:avLst/>
          </a:prstGeom>
        </p:spPr>
        <p:txBody>
          <a:bodyPr wrap="square">
            <a:spAutoFit/>
          </a:bodyPr>
          <a:lstStyle/>
          <a:p>
            <a:pPr lvl="0"/>
            <a:endParaRPr lang="en-US" sz="1200" dirty="0">
              <a:solidFill>
                <a:schemeClr val="bg1"/>
              </a:solidFill>
              <a:latin typeface="Arial" panose="020B0604020202020204" pitchFamily="34" charset="0"/>
              <a:cs typeface="Arial" panose="020B0604020202020204" pitchFamily="34" charset="0"/>
            </a:endParaRPr>
          </a:p>
          <a:p>
            <a:pPr marL="342900" lvl="0" indent="-342900">
              <a:buFont typeface="+mj-lt"/>
              <a:buAutoNum type="arabicPeriod"/>
            </a:pPr>
            <a:r>
              <a:rPr lang="en-US" sz="1200" dirty="0" smtClean="0">
                <a:solidFill>
                  <a:schemeClr val="bg1"/>
                </a:solidFill>
                <a:latin typeface="Arial" panose="020B0604020202020204" pitchFamily="34" charset="0"/>
                <a:cs typeface="Arial" panose="020B0604020202020204" pitchFamily="34" charset="0"/>
              </a:rPr>
              <a:t>Use </a:t>
            </a:r>
            <a:r>
              <a:rPr lang="en-US" sz="1200" dirty="0" err="1" smtClean="0">
                <a:solidFill>
                  <a:schemeClr val="bg1"/>
                </a:solidFill>
                <a:latin typeface="Arial" panose="020B0604020202020204" pitchFamily="34" charset="0"/>
                <a:cs typeface="Arial" panose="020B0604020202020204" pitchFamily="34" charset="0"/>
              </a:rPr>
              <a:t>GridSearchCV</a:t>
            </a:r>
            <a:r>
              <a:rPr lang="en-US" sz="1200" dirty="0" smtClean="0">
                <a:solidFill>
                  <a:schemeClr val="bg1"/>
                </a:solidFill>
                <a:latin typeface="Arial" panose="020B0604020202020204" pitchFamily="34" charset="0"/>
                <a:cs typeface="Arial" panose="020B0604020202020204" pitchFamily="34" charset="0"/>
              </a:rPr>
              <a:t> to </a:t>
            </a:r>
            <a:r>
              <a:rPr lang="en-US" sz="1200" dirty="0">
                <a:solidFill>
                  <a:schemeClr val="bg1"/>
                </a:solidFill>
                <a:latin typeface="Arial" panose="020B0604020202020204" pitchFamily="34" charset="0"/>
                <a:cs typeface="Arial" panose="020B0604020202020204" pitchFamily="34" charset="0"/>
              </a:rPr>
              <a:t>adjust parameters </a:t>
            </a:r>
            <a:r>
              <a:rPr lang="en-US" sz="1200" dirty="0" smtClean="0">
                <a:solidFill>
                  <a:schemeClr val="bg1"/>
                </a:solidFill>
                <a:latin typeface="Arial" panose="020B0604020202020204" pitchFamily="34" charset="0"/>
                <a:cs typeface="Arial" panose="020B0604020202020204" pitchFamily="34" charset="0"/>
              </a:rPr>
              <a:t>and get </a:t>
            </a:r>
            <a:r>
              <a:rPr lang="en-US" sz="1200" dirty="0">
                <a:solidFill>
                  <a:schemeClr val="bg1"/>
                </a:solidFill>
                <a:latin typeface="Arial" panose="020B0604020202020204" pitchFamily="34" charset="0"/>
                <a:cs typeface="Arial" panose="020B0604020202020204" pitchFamily="34" charset="0"/>
              </a:rPr>
              <a:t>best leaf's sample </a:t>
            </a:r>
            <a:r>
              <a:rPr lang="en-US" sz="1200" dirty="0" smtClean="0">
                <a:solidFill>
                  <a:schemeClr val="bg1"/>
                </a:solidFill>
                <a:latin typeface="Arial" panose="020B0604020202020204" pitchFamily="34" charset="0"/>
                <a:cs typeface="Arial" panose="020B0604020202020204" pitchFamily="34" charset="0"/>
              </a:rPr>
              <a:t>percentage</a:t>
            </a:r>
          </a:p>
          <a:p>
            <a:pPr marL="342900" lvl="0" indent="-342900">
              <a:buFont typeface="+mj-lt"/>
              <a:buAutoNum type="arabicPeriod"/>
            </a:pPr>
            <a:endParaRPr lang="en-US" sz="1200" dirty="0" smtClean="0">
              <a:solidFill>
                <a:schemeClr val="bg1"/>
              </a:solidFill>
              <a:latin typeface="Arial" panose="020B0604020202020204" pitchFamily="34" charset="0"/>
              <a:cs typeface="Arial" panose="020B0604020202020204" pitchFamily="34" charset="0"/>
            </a:endParaRPr>
          </a:p>
          <a:p>
            <a:pPr marL="342900" lvl="0" indent="-342900">
              <a:buFont typeface="+mj-lt"/>
              <a:buAutoNum type="arabicPeriod"/>
            </a:pPr>
            <a:r>
              <a:rPr lang="en-US" sz="1200" dirty="0" smtClean="0">
                <a:solidFill>
                  <a:schemeClr val="bg1"/>
                </a:solidFill>
                <a:latin typeface="Arial" panose="020B0604020202020204" pitchFamily="34" charset="0"/>
                <a:cs typeface="Arial" panose="020B0604020202020204" pitchFamily="34" charset="0"/>
              </a:rPr>
              <a:t>Use </a:t>
            </a:r>
            <a:r>
              <a:rPr lang="en-US" sz="1200" dirty="0">
                <a:solidFill>
                  <a:schemeClr val="bg1"/>
                </a:solidFill>
                <a:latin typeface="Arial" panose="020B0604020202020204" pitchFamily="34" charset="0"/>
                <a:cs typeface="Arial" panose="020B0604020202020204" pitchFamily="34" charset="0"/>
              </a:rPr>
              <a:t>best </a:t>
            </a:r>
            <a:r>
              <a:rPr lang="en-US" sz="1200" dirty="0" smtClean="0">
                <a:solidFill>
                  <a:schemeClr val="bg1"/>
                </a:solidFill>
                <a:latin typeface="Arial" panose="020B0604020202020204" pitchFamily="34" charset="0"/>
                <a:cs typeface="Arial" panose="020B0604020202020204" pitchFamily="34" charset="0"/>
              </a:rPr>
              <a:t>parameters to build CART tree model</a:t>
            </a:r>
          </a:p>
          <a:p>
            <a:pPr marL="342900" lvl="0" indent="-342900">
              <a:buFont typeface="+mj-lt"/>
              <a:buAutoNum type="arabicPeriod"/>
            </a:pPr>
            <a:endParaRPr lang="en-US" sz="1200" dirty="0">
              <a:solidFill>
                <a:schemeClr val="bg1"/>
              </a:solidFill>
              <a:latin typeface="Arial" panose="020B0604020202020204" pitchFamily="34" charset="0"/>
              <a:cs typeface="Arial" panose="020B0604020202020204" pitchFamily="34" charset="0"/>
            </a:endParaRPr>
          </a:p>
          <a:p>
            <a:pPr marL="342900" lvl="0" indent="-342900">
              <a:buFont typeface="+mj-lt"/>
              <a:buAutoNum type="arabicPeriod"/>
            </a:pPr>
            <a:r>
              <a:rPr lang="en-US" sz="1200" dirty="0" smtClean="0">
                <a:solidFill>
                  <a:schemeClr val="bg1"/>
                </a:solidFill>
                <a:latin typeface="Arial" panose="020B0604020202020204" pitchFamily="34" charset="0"/>
                <a:cs typeface="Arial" panose="020B0604020202020204" pitchFamily="34" charset="0"/>
              </a:rPr>
              <a:t>Extract </a:t>
            </a:r>
            <a:r>
              <a:rPr lang="en-US" sz="1200" dirty="0">
                <a:solidFill>
                  <a:schemeClr val="bg1"/>
                </a:solidFill>
                <a:latin typeface="Arial" panose="020B0604020202020204" pitchFamily="34" charset="0"/>
                <a:cs typeface="Arial" panose="020B0604020202020204" pitchFamily="34" charset="0"/>
              </a:rPr>
              <a:t>threshold of test </a:t>
            </a:r>
            <a:r>
              <a:rPr lang="en-US" sz="1200" dirty="0" smtClean="0">
                <a:solidFill>
                  <a:schemeClr val="bg1"/>
                </a:solidFill>
                <a:latin typeface="Arial" panose="020B0604020202020204" pitchFamily="34" charset="0"/>
                <a:cs typeface="Arial" panose="020B0604020202020204" pitchFamily="34" charset="0"/>
              </a:rPr>
              <a:t>node to calculate best cut points/bins</a:t>
            </a:r>
            <a:endParaRPr lang="en-US" sz="1200" dirty="0">
              <a:solidFill>
                <a:schemeClr val="bg1"/>
              </a:solidFill>
              <a:latin typeface="Arial" panose="020B0604020202020204" pitchFamily="34" charset="0"/>
              <a:cs typeface="Arial" panose="020B0604020202020204" pitchFamily="34" charset="0"/>
            </a:endParaRPr>
          </a:p>
          <a:p>
            <a:pPr lvl="0"/>
            <a:endParaRPr lang="en-US" sz="1200" dirty="0" smtClean="0">
              <a:solidFill>
                <a:schemeClr val="bg1"/>
              </a:solidFill>
              <a:latin typeface="Arial" panose="020B0604020202020204" pitchFamily="34" charset="0"/>
              <a:cs typeface="Arial" panose="020B0604020202020204" pitchFamily="34" charset="0"/>
            </a:endParaRPr>
          </a:p>
        </p:txBody>
      </p:sp>
      <p:sp>
        <p:nvSpPr>
          <p:cNvPr id="3" name="矩形 2"/>
          <p:cNvSpPr/>
          <p:nvPr/>
        </p:nvSpPr>
        <p:spPr>
          <a:xfrm>
            <a:off x="114299" y="770792"/>
            <a:ext cx="4305300" cy="307777"/>
          </a:xfrm>
          <a:prstGeom prst="rect">
            <a:avLst/>
          </a:prstGeom>
        </p:spPr>
        <p:txBody>
          <a:bodyPr wrap="square">
            <a:spAutoFit/>
          </a:bodyPr>
          <a:lstStyle/>
          <a:p>
            <a:pPr lvl="0" algn="ctr"/>
            <a:r>
              <a:rPr lang="en-US" sz="1400" dirty="0">
                <a:solidFill>
                  <a:schemeClr val="bg1"/>
                </a:solidFill>
                <a:latin typeface="Arial" panose="020B0604020202020204" pitchFamily="34" charset="0"/>
                <a:cs typeface="Arial" panose="020B0604020202020204" pitchFamily="34" charset="0"/>
              </a:rPr>
              <a:t> </a:t>
            </a:r>
            <a:r>
              <a:rPr lang="en-US" sz="1400" b="1" u="sng" dirty="0">
                <a:solidFill>
                  <a:schemeClr val="bg1"/>
                </a:solidFill>
                <a:latin typeface="Arial" panose="020B0604020202020204" pitchFamily="34" charset="0"/>
                <a:cs typeface="Arial" panose="020B0604020202020204" pitchFamily="34" charset="0"/>
              </a:rPr>
              <a:t>Optimal Binning / Supervised </a:t>
            </a:r>
            <a:r>
              <a:rPr lang="en-US" sz="1400" b="1" u="sng" dirty="0" smtClean="0">
                <a:solidFill>
                  <a:schemeClr val="bg1"/>
                </a:solidFill>
                <a:latin typeface="Arial" panose="020B0604020202020204" pitchFamily="34" charset="0"/>
                <a:cs typeface="Arial" panose="020B0604020202020204" pitchFamily="34" charset="0"/>
              </a:rPr>
              <a:t>discretization</a:t>
            </a:r>
            <a:endParaRPr lang="en-US" sz="1400" b="1" u="sng" dirty="0">
              <a:solidFill>
                <a:schemeClr val="bg1"/>
              </a:solidFill>
              <a:latin typeface="Arial" panose="020B0604020202020204" pitchFamily="34" charset="0"/>
              <a:cs typeface="Arial" panose="020B0604020202020204" pitchFamily="34" charset="0"/>
            </a:endParaRPr>
          </a:p>
        </p:txBody>
      </p:sp>
      <p:sp>
        <p:nvSpPr>
          <p:cNvPr id="4" name="矩形 3"/>
          <p:cNvSpPr/>
          <p:nvPr/>
        </p:nvSpPr>
        <p:spPr>
          <a:xfrm>
            <a:off x="214530" y="1232458"/>
            <a:ext cx="4104839" cy="1200329"/>
          </a:xfrm>
          <a:prstGeom prst="rect">
            <a:avLst/>
          </a:prstGeom>
        </p:spPr>
        <p:txBody>
          <a:bodyPr wrap="square">
            <a:spAutoFit/>
          </a:bodyPr>
          <a:lstStyle/>
          <a:p>
            <a:pPr lvl="0"/>
            <a:endParaRPr lang="en-US" sz="1200" b="1" u="sng"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The algorithm is CART Tree which initially excludes missing values to compute the cut points –</a:t>
            </a:r>
          </a:p>
          <a:p>
            <a:pPr lvl="0"/>
            <a:endParaRPr lang="en-US" sz="1200" dirty="0">
              <a:solidFill>
                <a:schemeClr val="bg1"/>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y is a binary response </a:t>
            </a:r>
            <a:r>
              <a:rPr lang="en-US" sz="1200" dirty="0" smtClean="0">
                <a:solidFill>
                  <a:schemeClr val="bg1"/>
                </a:solidFill>
                <a:latin typeface="Arial" panose="020B0604020202020204" pitchFamily="34" charset="0"/>
                <a:cs typeface="Arial" panose="020B0604020202020204" pitchFamily="34" charset="0"/>
              </a:rPr>
              <a:t>variable,1 </a:t>
            </a:r>
            <a:r>
              <a:rPr lang="en-US" sz="1200" dirty="0">
                <a:solidFill>
                  <a:schemeClr val="bg1"/>
                </a:solidFill>
                <a:latin typeface="Arial" panose="020B0604020202020204" pitchFamily="34" charset="0"/>
                <a:cs typeface="Arial" panose="020B0604020202020204" pitchFamily="34" charset="0"/>
              </a:rPr>
              <a:t>means </a:t>
            </a:r>
            <a:r>
              <a:rPr lang="en-US" sz="1200" dirty="0" smtClean="0">
                <a:solidFill>
                  <a:schemeClr val="bg1"/>
                </a:solidFill>
                <a:latin typeface="Arial" panose="020B0604020202020204" pitchFamily="34" charset="0"/>
                <a:cs typeface="Arial" panose="020B0604020202020204" pitchFamily="34" charset="0"/>
              </a:rPr>
              <a:t>churn, </a:t>
            </a:r>
            <a:r>
              <a:rPr lang="en-US" sz="1200" dirty="0">
                <a:solidFill>
                  <a:schemeClr val="bg1"/>
                </a:solidFill>
                <a:latin typeface="Arial" panose="020B0604020202020204" pitchFamily="34" charset="0"/>
                <a:cs typeface="Arial" panose="020B0604020202020204" pitchFamily="34" charset="0"/>
              </a:rPr>
              <a:t>0 means </a:t>
            </a:r>
            <a:r>
              <a:rPr lang="en-US" sz="1200" dirty="0" smtClean="0">
                <a:solidFill>
                  <a:schemeClr val="bg1"/>
                </a:solidFill>
                <a:latin typeface="Arial" panose="020B0604020202020204" pitchFamily="34" charset="0"/>
                <a:cs typeface="Arial" panose="020B0604020202020204" pitchFamily="34" charset="0"/>
              </a:rPr>
              <a:t>retention</a:t>
            </a:r>
            <a:endParaRPr lang="en-US" sz="1200" dirty="0">
              <a:solidFill>
                <a:schemeClr val="bg1"/>
              </a:solidFill>
              <a:latin typeface="Arial" panose="020B0604020202020204" pitchFamily="34" charset="0"/>
              <a:cs typeface="Arial" panose="020B0604020202020204" pitchFamily="34" charset="0"/>
            </a:endParaRPr>
          </a:p>
        </p:txBody>
      </p:sp>
      <p:sp>
        <p:nvSpPr>
          <p:cNvPr id="6" name="矩形 5"/>
          <p:cNvSpPr/>
          <p:nvPr/>
        </p:nvSpPr>
        <p:spPr>
          <a:xfrm>
            <a:off x="1572688" y="4220887"/>
            <a:ext cx="1388522" cy="307777"/>
          </a:xfrm>
          <a:prstGeom prst="rect">
            <a:avLst/>
          </a:prstGeom>
        </p:spPr>
        <p:txBody>
          <a:bodyPr wrap="none">
            <a:spAutoFit/>
          </a:bodyPr>
          <a:lstStyle/>
          <a:p>
            <a:pPr lvl="0"/>
            <a:r>
              <a:rPr lang="en-US" sz="1400" b="1" u="sng" dirty="0">
                <a:solidFill>
                  <a:schemeClr val="bg1"/>
                </a:solidFill>
                <a:latin typeface="Arial" panose="020B0604020202020204" pitchFamily="34" charset="0"/>
                <a:cs typeface="Arial" panose="020B0604020202020204" pitchFamily="34" charset="0"/>
              </a:rPr>
              <a:t>General </a:t>
            </a:r>
            <a:r>
              <a:rPr lang="en-US" sz="1400" b="1" u="sng" dirty="0" smtClean="0">
                <a:solidFill>
                  <a:schemeClr val="bg1"/>
                </a:solidFill>
                <a:latin typeface="Arial" panose="020B0604020202020204" pitchFamily="34" charset="0"/>
                <a:cs typeface="Arial" panose="020B0604020202020204" pitchFamily="34" charset="0"/>
              </a:rPr>
              <a:t>Steps</a:t>
            </a:r>
            <a:endParaRPr lang="en-US" sz="1400" b="1" u="sng" dirty="0">
              <a:solidFill>
                <a:schemeClr val="bg1"/>
              </a:solidFill>
              <a:latin typeface="Arial" panose="020B0604020202020204" pitchFamily="34" charset="0"/>
              <a:cs typeface="Arial" panose="020B0604020202020204" pitchFamily="34" charset="0"/>
            </a:endParaRPr>
          </a:p>
        </p:txBody>
      </p:sp>
      <p:pic>
        <p:nvPicPr>
          <p:cNvPr id="16" name="图片 1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6689" y="1407232"/>
            <a:ext cx="2085975" cy="1740867"/>
          </a:xfrm>
          <a:prstGeom prst="rect">
            <a:avLst/>
          </a:prstGeom>
        </p:spPr>
      </p:pic>
      <p:pic>
        <p:nvPicPr>
          <p:cNvPr id="17" name="图片 1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0553" y="1443161"/>
            <a:ext cx="1975371" cy="1670529"/>
          </a:xfrm>
          <a:prstGeom prst="rect">
            <a:avLst/>
          </a:prstGeom>
        </p:spPr>
      </p:pic>
      <p:pic>
        <p:nvPicPr>
          <p:cNvPr id="20" name="图片 19"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6689" y="4206506"/>
            <a:ext cx="1975371" cy="1843200"/>
          </a:xfrm>
          <a:prstGeom prst="rect">
            <a:avLst/>
          </a:prstGeom>
        </p:spPr>
      </p:pic>
      <p:pic>
        <p:nvPicPr>
          <p:cNvPr id="21" name="图片 20"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6590" y="4206506"/>
            <a:ext cx="2109572" cy="1609766"/>
          </a:xfrm>
          <a:prstGeom prst="rect">
            <a:avLst/>
          </a:prstGeom>
        </p:spPr>
      </p:pic>
      <p:sp>
        <p:nvSpPr>
          <p:cNvPr id="7" name="矩形 6"/>
          <p:cNvSpPr/>
          <p:nvPr/>
        </p:nvSpPr>
        <p:spPr>
          <a:xfrm>
            <a:off x="5353206" y="3140532"/>
            <a:ext cx="1612942" cy="338554"/>
          </a:xfrm>
          <a:prstGeom prst="rect">
            <a:avLst/>
          </a:prstGeom>
        </p:spPr>
        <p:txBody>
          <a:bodyPr wrap="none">
            <a:spAutoFit/>
          </a:bodyPr>
          <a:lstStyle/>
          <a:p>
            <a:r>
              <a:rPr lang="en-US" sz="1600" b="1" dirty="0" err="1">
                <a:solidFill>
                  <a:srgbClr val="C00000"/>
                </a:solidFill>
              </a:rPr>
              <a:t>lasthtlordergap</a:t>
            </a:r>
            <a:endParaRPr lang="en-US" sz="1600" b="1" dirty="0">
              <a:solidFill>
                <a:srgbClr val="C00000"/>
              </a:solidFill>
            </a:endParaRPr>
          </a:p>
        </p:txBody>
      </p:sp>
      <p:sp>
        <p:nvSpPr>
          <p:cNvPr id="8" name="矩形 7"/>
          <p:cNvSpPr/>
          <p:nvPr/>
        </p:nvSpPr>
        <p:spPr>
          <a:xfrm>
            <a:off x="7840781" y="3152751"/>
            <a:ext cx="1104790" cy="338554"/>
          </a:xfrm>
          <a:prstGeom prst="rect">
            <a:avLst/>
          </a:prstGeom>
        </p:spPr>
        <p:txBody>
          <a:bodyPr wrap="none">
            <a:spAutoFit/>
          </a:bodyPr>
          <a:lstStyle/>
          <a:p>
            <a:r>
              <a:rPr lang="en-US" sz="1600" b="1" dirty="0" err="1">
                <a:solidFill>
                  <a:srgbClr val="C00000"/>
                </a:solidFill>
              </a:rPr>
              <a:t>cityorders</a:t>
            </a:r>
            <a:endParaRPr lang="en-US" sz="1600" dirty="0">
              <a:solidFill>
                <a:srgbClr val="C00000"/>
              </a:solidFill>
            </a:endParaRPr>
          </a:p>
        </p:txBody>
      </p:sp>
      <p:sp>
        <p:nvSpPr>
          <p:cNvPr id="13" name="矩形 12"/>
          <p:cNvSpPr/>
          <p:nvPr/>
        </p:nvSpPr>
        <p:spPr>
          <a:xfrm>
            <a:off x="5274256" y="5978593"/>
            <a:ext cx="1810111" cy="338554"/>
          </a:xfrm>
          <a:prstGeom prst="rect">
            <a:avLst/>
          </a:prstGeom>
        </p:spPr>
        <p:txBody>
          <a:bodyPr wrap="none">
            <a:spAutoFit/>
          </a:bodyPr>
          <a:lstStyle/>
          <a:p>
            <a:pPr lvl="0"/>
            <a:r>
              <a:rPr lang="en-US" sz="1600" b="1" dirty="0" err="1">
                <a:solidFill>
                  <a:srgbClr val="C00000"/>
                </a:solidFill>
              </a:rPr>
              <a:t>visitnum_oneyear</a:t>
            </a:r>
            <a:endParaRPr lang="en-US" sz="1600" b="1" dirty="0">
              <a:solidFill>
                <a:srgbClr val="C00000"/>
              </a:solidFill>
            </a:endParaRPr>
          </a:p>
        </p:txBody>
      </p:sp>
      <p:sp>
        <p:nvSpPr>
          <p:cNvPr id="14" name="矩形 13"/>
          <p:cNvSpPr/>
          <p:nvPr/>
        </p:nvSpPr>
        <p:spPr>
          <a:xfrm>
            <a:off x="8312143" y="6014159"/>
            <a:ext cx="319318" cy="369332"/>
          </a:xfrm>
          <a:prstGeom prst="rect">
            <a:avLst/>
          </a:prstGeom>
        </p:spPr>
        <p:txBody>
          <a:bodyPr wrap="none">
            <a:spAutoFit/>
          </a:bodyPr>
          <a:lstStyle/>
          <a:p>
            <a:pPr lvl="0"/>
            <a:r>
              <a:rPr lang="en-US" b="1" dirty="0">
                <a:solidFill>
                  <a:srgbClr val="C00000"/>
                </a:solidFill>
              </a:rPr>
              <a:t>h</a:t>
            </a:r>
          </a:p>
        </p:txBody>
      </p:sp>
      <p:pic>
        <p:nvPicPr>
          <p:cNvPr id="22" name="图片 21" descr="屏幕剪辑"/>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3494" y="1443161"/>
            <a:ext cx="2136612" cy="1697371"/>
          </a:xfrm>
          <a:prstGeom prst="rect">
            <a:avLst/>
          </a:prstGeom>
        </p:spPr>
      </p:pic>
      <p:sp>
        <p:nvSpPr>
          <p:cNvPr id="33" name="矩形 32"/>
          <p:cNvSpPr/>
          <p:nvPr/>
        </p:nvSpPr>
        <p:spPr>
          <a:xfrm>
            <a:off x="10504511" y="3140532"/>
            <a:ext cx="356188" cy="338554"/>
          </a:xfrm>
          <a:prstGeom prst="rect">
            <a:avLst/>
          </a:prstGeom>
        </p:spPr>
        <p:txBody>
          <a:bodyPr wrap="none">
            <a:spAutoFit/>
          </a:bodyPr>
          <a:lstStyle/>
          <a:p>
            <a:r>
              <a:rPr lang="en-US" sz="1600" b="1" dirty="0" err="1" smtClean="0">
                <a:solidFill>
                  <a:srgbClr val="C00000"/>
                </a:solidFill>
              </a:rPr>
              <a:t>cr</a:t>
            </a:r>
            <a:endParaRPr lang="en-US" sz="1600" dirty="0">
              <a:solidFill>
                <a:srgbClr val="C00000"/>
              </a:solidFill>
            </a:endParaRPr>
          </a:p>
        </p:txBody>
      </p:sp>
      <p:sp>
        <p:nvSpPr>
          <p:cNvPr id="27" name="矩形 26"/>
          <p:cNvSpPr/>
          <p:nvPr/>
        </p:nvSpPr>
        <p:spPr>
          <a:xfrm>
            <a:off x="7443435" y="3429000"/>
            <a:ext cx="1982251" cy="577081"/>
          </a:xfrm>
          <a:prstGeom prst="rect">
            <a:avLst/>
          </a:prstGeom>
        </p:spPr>
        <p:txBody>
          <a:bodyPr wrap="square">
            <a:spAutoFit/>
          </a:bodyPr>
          <a:lstStyle/>
          <a:p>
            <a:r>
              <a:rPr lang="en-US" sz="1050" dirty="0"/>
              <a:t>Number of orders submitted yesterday in current city within the date of arrival</a:t>
            </a:r>
          </a:p>
        </p:txBody>
      </p:sp>
      <p:sp>
        <p:nvSpPr>
          <p:cNvPr id="28" name="矩形 27"/>
          <p:cNvSpPr/>
          <p:nvPr/>
        </p:nvSpPr>
        <p:spPr>
          <a:xfrm>
            <a:off x="10120592" y="3429000"/>
            <a:ext cx="1124026" cy="253916"/>
          </a:xfrm>
          <a:prstGeom prst="rect">
            <a:avLst/>
          </a:prstGeom>
        </p:spPr>
        <p:txBody>
          <a:bodyPr wrap="square">
            <a:spAutoFit/>
          </a:bodyPr>
          <a:lstStyle/>
          <a:p>
            <a:r>
              <a:rPr lang="en-US" sz="1050" dirty="0"/>
              <a:t>Conversion Rate</a:t>
            </a:r>
          </a:p>
        </p:txBody>
      </p:sp>
      <p:sp>
        <p:nvSpPr>
          <p:cNvPr id="30" name="矩形 29"/>
          <p:cNvSpPr/>
          <p:nvPr/>
        </p:nvSpPr>
        <p:spPr>
          <a:xfrm>
            <a:off x="7967124" y="6265103"/>
            <a:ext cx="934871" cy="253916"/>
          </a:xfrm>
          <a:prstGeom prst="rect">
            <a:avLst/>
          </a:prstGeom>
        </p:spPr>
        <p:txBody>
          <a:bodyPr wrap="square">
            <a:spAutoFit/>
          </a:bodyPr>
          <a:lstStyle/>
          <a:p>
            <a:r>
              <a:rPr lang="en-US" sz="1050" dirty="0"/>
              <a:t> Time of Visit</a:t>
            </a:r>
          </a:p>
        </p:txBody>
      </p:sp>
      <p:sp>
        <p:nvSpPr>
          <p:cNvPr id="31" name="矩形 30"/>
          <p:cNvSpPr/>
          <p:nvPr/>
        </p:nvSpPr>
        <p:spPr>
          <a:xfrm>
            <a:off x="5639682" y="6265103"/>
            <a:ext cx="999851" cy="415498"/>
          </a:xfrm>
          <a:prstGeom prst="rect">
            <a:avLst/>
          </a:prstGeom>
        </p:spPr>
        <p:txBody>
          <a:bodyPr wrap="square">
            <a:spAutoFit/>
          </a:bodyPr>
          <a:lstStyle/>
          <a:p>
            <a:pPr algn="ctr"/>
            <a:r>
              <a:rPr lang="en-US" sz="1050" dirty="0"/>
              <a:t>Annual </a:t>
            </a:r>
            <a:r>
              <a:rPr lang="en-US" sz="1050" dirty="0" smtClean="0"/>
              <a:t>Visit Number</a:t>
            </a:r>
            <a:endParaRPr lang="en-US" sz="1050" dirty="0"/>
          </a:p>
        </p:txBody>
      </p:sp>
      <p:sp>
        <p:nvSpPr>
          <p:cNvPr id="34" name="矩形 33"/>
          <p:cNvSpPr/>
          <p:nvPr/>
        </p:nvSpPr>
        <p:spPr>
          <a:xfrm>
            <a:off x="5317668" y="3421230"/>
            <a:ext cx="1684015" cy="415498"/>
          </a:xfrm>
          <a:prstGeom prst="rect">
            <a:avLst/>
          </a:prstGeom>
        </p:spPr>
        <p:txBody>
          <a:bodyPr wrap="square">
            <a:spAutoFit/>
          </a:bodyPr>
          <a:lstStyle/>
          <a:p>
            <a:pPr algn="ctr"/>
            <a:r>
              <a:rPr lang="en-US" sz="1050" dirty="0"/>
              <a:t> Time gap since last order </a:t>
            </a:r>
            <a:endParaRPr lang="en-US" sz="1050" dirty="0" smtClean="0"/>
          </a:p>
          <a:p>
            <a:pPr algn="ctr"/>
            <a:r>
              <a:rPr lang="en-US" sz="1050" dirty="0" smtClean="0"/>
              <a:t>within </a:t>
            </a:r>
            <a:r>
              <a:rPr lang="en-US" sz="1050" dirty="0"/>
              <a:t>one year</a:t>
            </a:r>
          </a:p>
        </p:txBody>
      </p:sp>
    </p:spTree>
    <p:extLst>
      <p:ext uri="{BB962C8B-B14F-4D97-AF65-F5344CB8AC3E}">
        <p14:creationId xmlns:p14="http://schemas.microsoft.com/office/powerpoint/2010/main" val="4146590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1"/>
            <a:ext cx="114299" cy="1085851"/>
          </a:xfrm>
          <a:prstGeom prst="rect">
            <a:avLst/>
          </a:prstGeom>
          <a:solidFill>
            <a:srgbClr val="E31C5B">
              <a:alpha val="50000"/>
            </a:srgbClr>
          </a:solidFill>
        </p:spPr>
        <p:txBody>
          <a:bodyPr wrap="square" rtlCol="0">
            <a:spAutoFit/>
          </a:bodyPr>
          <a:lstStyle>
            <a:defPPr>
              <a:defRPr lang="zh-CN"/>
            </a:defPPr>
          </a:lstStyle>
          <a:p>
            <a:endParaRPr lang="zh-CN" altLang="en-US" dirty="0"/>
          </a:p>
        </p:txBody>
      </p:sp>
      <p:sp>
        <p:nvSpPr>
          <p:cNvPr id="4" name="文本框 3"/>
          <p:cNvSpPr txBox="1"/>
          <p:nvPr/>
        </p:nvSpPr>
        <p:spPr>
          <a:xfrm>
            <a:off x="1" y="1195150"/>
            <a:ext cx="12192000" cy="369332"/>
          </a:xfrm>
          <a:prstGeom prst="rect">
            <a:avLst/>
          </a:prstGeom>
          <a:solidFill>
            <a:srgbClr val="E31C5B">
              <a:alpha val="50000"/>
            </a:srgbClr>
          </a:solidFill>
        </p:spPr>
        <p:txBody>
          <a:bodyPr wrap="square" rtlCol="0">
            <a:spAutoFit/>
          </a:bodyPr>
          <a:lstStyle/>
          <a:p>
            <a:r>
              <a:rPr lang="en-US" altLang="zh-CN" b="1" dirty="0" smtClean="0">
                <a:solidFill>
                  <a:schemeClr val="bg1"/>
                </a:solidFill>
              </a:rPr>
              <a:t>                       Weight </a:t>
            </a:r>
            <a:r>
              <a:rPr lang="en-US" altLang="zh-CN" b="1" dirty="0">
                <a:solidFill>
                  <a:schemeClr val="bg1"/>
                </a:solidFill>
              </a:rPr>
              <a:t>of Evidence Binning  </a:t>
            </a:r>
            <a:r>
              <a:rPr lang="en-US" altLang="zh-CN" b="1" dirty="0" smtClean="0">
                <a:solidFill>
                  <a:schemeClr val="bg1"/>
                </a:solidFill>
              </a:rPr>
              <a:t>                                                        Information </a:t>
            </a:r>
            <a:r>
              <a:rPr lang="en-US" altLang="zh-CN" b="1" dirty="0">
                <a:solidFill>
                  <a:schemeClr val="bg1"/>
                </a:solidFill>
              </a:rPr>
              <a:t>Value</a:t>
            </a:r>
          </a:p>
        </p:txBody>
      </p:sp>
      <p:sp>
        <p:nvSpPr>
          <p:cNvPr id="6" name="文本框 5"/>
          <p:cNvSpPr txBox="1"/>
          <p:nvPr/>
        </p:nvSpPr>
        <p:spPr>
          <a:xfrm>
            <a:off x="114300" y="-1"/>
            <a:ext cx="5387562" cy="954107"/>
          </a:xfrm>
          <a:prstGeom prst="rect">
            <a:avLst/>
          </a:prstGeom>
          <a:noFill/>
        </p:spPr>
        <p:txBody>
          <a:bodyPr wrap="square" rtlCol="0">
            <a:spAutoFit/>
          </a:bodyPr>
          <a:lstStyle/>
          <a:p>
            <a:r>
              <a:rPr lang="en-US" altLang="zh-CN" sz="3600" b="1" dirty="0" smtClean="0"/>
              <a:t>Feature Engineering</a:t>
            </a:r>
          </a:p>
          <a:p>
            <a:r>
              <a:rPr lang="en-US" altLang="zh-CN" sz="2000" u="sng" dirty="0" smtClean="0"/>
              <a:t>Statistical </a:t>
            </a:r>
            <a:r>
              <a:rPr lang="en-US" altLang="zh-CN" sz="2000" u="sng" dirty="0"/>
              <a:t>Data Feature </a:t>
            </a:r>
            <a:r>
              <a:rPr lang="en-US" altLang="zh-CN" sz="2000" u="sng" dirty="0" smtClean="0"/>
              <a:t>Binning</a:t>
            </a:r>
            <a:endParaRPr lang="en-US" altLang="zh-CN" sz="2000" u="sng" dirty="0"/>
          </a:p>
        </p:txBody>
      </p:sp>
      <mc:AlternateContent xmlns:mc="http://schemas.openxmlformats.org/markup-compatibility/2006" xmlns:a14="http://schemas.microsoft.com/office/drawing/2010/main">
        <mc:Choice Requires="a14">
          <p:sp>
            <p:nvSpPr>
              <p:cNvPr id="3" name="矩形 2"/>
              <p:cNvSpPr/>
              <p:nvPr/>
            </p:nvSpPr>
            <p:spPr>
              <a:xfrm>
                <a:off x="453612" y="1805526"/>
                <a:ext cx="5495925" cy="3836435"/>
              </a:xfrm>
              <a:prstGeom prst="rect">
                <a:avLst/>
              </a:prstGeom>
            </p:spPr>
            <p:txBody>
              <a:bodyPr wrap="square">
                <a:spAutoFit/>
              </a:bodyPr>
              <a:lstStyle/>
              <a:p>
                <a:pPr lvl="0"/>
                <a:endParaRPr lang="en-US" sz="14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In logistic regression modeling process, weight of evidence is often </a:t>
                </a:r>
                <a:r>
                  <a:rPr lang="en-US" sz="1400" dirty="0" smtClean="0">
                    <a:solidFill>
                      <a:prstClr val="black"/>
                    </a:solidFill>
                    <a:latin typeface="Arial" panose="020B0604020202020204" pitchFamily="34" charset="0"/>
                    <a:cs typeface="Arial" panose="020B0604020202020204" pitchFamily="34" charset="0"/>
                  </a:rPr>
                  <a:t>used because </a:t>
                </a:r>
                <a:r>
                  <a:rPr lang="en-US" sz="1400" dirty="0">
                    <a:solidFill>
                      <a:prstClr val="black"/>
                    </a:solidFill>
                    <a:latin typeface="Arial" panose="020B0604020202020204" pitchFamily="34" charset="0"/>
                    <a:cs typeface="Arial" panose="020B0604020202020204" pitchFamily="34" charset="0"/>
                  </a:rPr>
                  <a:t>it </a:t>
                </a:r>
                <a:r>
                  <a:rPr lang="en-US" sz="1400" dirty="0" smtClean="0">
                    <a:solidFill>
                      <a:prstClr val="black"/>
                    </a:solidFill>
                    <a:latin typeface="Arial" panose="020B0604020202020204" pitchFamily="34" charset="0"/>
                    <a:cs typeface="Arial" panose="020B0604020202020204" pitchFamily="34" charset="0"/>
                  </a:rPr>
                  <a:t>handles outliers, missing values, categorical </a:t>
                </a:r>
                <a:r>
                  <a:rPr lang="en-US" sz="1400" dirty="0">
                    <a:solidFill>
                      <a:prstClr val="black"/>
                    </a:solidFill>
                    <a:latin typeface="Arial" panose="020B0604020202020204" pitchFamily="34" charset="0"/>
                    <a:cs typeface="Arial" panose="020B0604020202020204" pitchFamily="34" charset="0"/>
                  </a:rPr>
                  <a:t>variables appropriately. </a:t>
                </a:r>
                <a:r>
                  <a:rPr lang="en-US" sz="1400" dirty="0" smtClean="0">
                    <a:solidFill>
                      <a:prstClr val="black"/>
                    </a:solidFill>
                    <a:latin typeface="Arial" panose="020B0604020202020204" pitchFamily="34" charset="0"/>
                    <a:cs typeface="Arial" panose="020B0604020202020204" pitchFamily="34" charset="0"/>
                  </a:rPr>
                  <a:t>Also, </a:t>
                </a:r>
                <a:r>
                  <a:rPr lang="en-US" sz="1400" dirty="0" err="1" smtClean="0">
                    <a:solidFill>
                      <a:prstClr val="black"/>
                    </a:solidFill>
                    <a:latin typeface="Arial" panose="020B0604020202020204" pitchFamily="34" charset="0"/>
                    <a:cs typeface="Arial" panose="020B0604020202020204" pitchFamily="34" charset="0"/>
                  </a:rPr>
                  <a:t>WoE</a:t>
                </a:r>
                <a:r>
                  <a:rPr lang="en-US" sz="1400" dirty="0" smtClean="0">
                    <a:solidFill>
                      <a:prstClr val="black"/>
                    </a:solidFill>
                    <a:latin typeface="Arial" panose="020B0604020202020204" pitchFamily="34" charset="0"/>
                    <a:cs typeface="Arial" panose="020B0604020202020204" pitchFamily="34" charset="0"/>
                  </a:rPr>
                  <a:t> </a:t>
                </a:r>
                <a:r>
                  <a:rPr lang="en-US" sz="1400" dirty="0">
                    <a:solidFill>
                      <a:prstClr val="black"/>
                    </a:solidFill>
                    <a:latin typeface="Arial" panose="020B0604020202020204" pitchFamily="34" charset="0"/>
                    <a:cs typeface="Arial" panose="020B0604020202020204" pitchFamily="34" charset="0"/>
                  </a:rPr>
                  <a:t>transformation helps you to build strict linear relationship with log odds. </a:t>
                </a:r>
              </a:p>
              <a:p>
                <a:pPr marL="285750" lvl="0" indent="-28575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The weight of evidence tells the predictive power of an independent variable in relation to the dependent </a:t>
                </a:r>
                <a:r>
                  <a:rPr lang="en-US" sz="1400" dirty="0" smtClean="0">
                    <a:solidFill>
                      <a:prstClr val="black"/>
                    </a:solidFill>
                    <a:latin typeface="Arial" panose="020B0604020202020204" pitchFamily="34" charset="0"/>
                    <a:cs typeface="Arial" panose="020B0604020202020204" pitchFamily="34" charset="0"/>
                  </a:rPr>
                  <a:t>variable</a:t>
                </a:r>
              </a:p>
              <a:p>
                <a:pPr lvl="0"/>
                <a:endParaRPr lang="en-US" sz="14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smtClean="0">
                    <a:solidFill>
                      <a:prstClr val="black"/>
                    </a:solidFill>
                    <a:latin typeface="Arial" panose="020B0604020202020204" pitchFamily="34" charset="0"/>
                    <a:cs typeface="Arial" panose="020B0604020202020204" pitchFamily="34" charset="0"/>
                  </a:rPr>
                  <a:t>For this project, the Weight of Evidence for each bin is calculated based on –</a:t>
                </a:r>
              </a:p>
              <a:p>
                <a:r>
                  <a:rPr lang="en-US" sz="1400" dirty="0" smtClean="0">
                    <a:solidFill>
                      <a:prstClr val="black"/>
                    </a:solidFill>
                    <a:latin typeface="Arial" panose="020B0604020202020204" pitchFamily="34" charset="0"/>
                    <a:cs typeface="Arial" panose="020B0604020202020204" pitchFamily="34" charset="0"/>
                  </a:rPr>
                  <a:t>   </a:t>
                </a:r>
              </a:p>
              <a:p>
                <a:r>
                  <a:rPr lang="en-US" sz="1400" dirty="0">
                    <a:solidFill>
                      <a:prstClr val="black"/>
                    </a:solidFill>
                    <a:latin typeface="Arial" panose="020B0604020202020204" pitchFamily="34" charset="0"/>
                    <a:cs typeface="Arial" panose="020B0604020202020204" pitchFamily="34" charset="0"/>
                  </a:rPr>
                  <a:t> </a:t>
                </a:r>
                <a:r>
                  <a:rPr lang="en-US" sz="1400" dirty="0" smtClean="0">
                    <a:solidFill>
                      <a:prstClr val="black"/>
                    </a:solidFill>
                    <a:latin typeface="Arial" panose="020B0604020202020204" pitchFamily="34" charset="0"/>
                    <a:cs typeface="Arial" panose="020B0604020202020204" pitchFamily="34" charset="0"/>
                  </a:rPr>
                  <a:t>  WOE </a:t>
                </a:r>
                <a:r>
                  <a:rPr lang="en-US" sz="1400" dirty="0">
                    <a:solidFill>
                      <a:prstClr val="black"/>
                    </a:solidFill>
                    <a:latin typeface="Arial" panose="020B0604020202020204" pitchFamily="34" charset="0"/>
                    <a:cs typeface="Arial" panose="020B0604020202020204" pitchFamily="34" charset="0"/>
                  </a:rPr>
                  <a:t>=  Ln( </a:t>
                </a:r>
                <a14:m>
                  <m:oMath xmlns:m="http://schemas.openxmlformats.org/officeDocument/2006/math">
                    <m:f>
                      <m:fPr>
                        <m:ctrlPr>
                          <a:rPr lang="en-US" sz="1400" i="1">
                            <a:solidFill>
                              <a:prstClr val="black"/>
                            </a:solidFill>
                            <a:latin typeface="Cambria Math" panose="02040503050406030204" pitchFamily="18" charset="0"/>
                            <a:cs typeface="Arial" panose="020B0604020202020204" pitchFamily="34" charset="0"/>
                          </a:rPr>
                        </m:ctrlPr>
                      </m:fPr>
                      <m:num>
                        <m:r>
                          <a:rPr lang="en-US" sz="1400">
                            <a:solidFill>
                              <a:prstClr val="black"/>
                            </a:solidFill>
                            <a:latin typeface="Cambria Math" panose="02040503050406030204" pitchFamily="18" charset="0"/>
                            <a:cs typeface="Arial" panose="020B0604020202020204" pitchFamily="34" charset="0"/>
                          </a:rPr>
                          <m:t>% </m:t>
                        </m:r>
                        <m:r>
                          <a:rPr lang="en-US" sz="1400">
                            <a:solidFill>
                              <a:prstClr val="black"/>
                            </a:solidFill>
                            <a:latin typeface="Cambria Math" panose="02040503050406030204" pitchFamily="18" charset="0"/>
                            <a:cs typeface="Arial" panose="020B0604020202020204" pitchFamily="34" charset="0"/>
                          </a:rPr>
                          <m:t>𝑜𝑓</m:t>
                        </m:r>
                        <m:r>
                          <a:rPr lang="en-US" sz="1400">
                            <a:solidFill>
                              <a:prstClr val="black"/>
                            </a:solidFill>
                            <a:latin typeface="Cambria Math" panose="02040503050406030204" pitchFamily="18" charset="0"/>
                            <a:cs typeface="Arial" panose="020B0604020202020204" pitchFamily="34" charset="0"/>
                          </a:rPr>
                          <m:t> </m:t>
                        </m:r>
                        <m:r>
                          <a:rPr lang="en-US" sz="1400">
                            <a:solidFill>
                              <a:prstClr val="black"/>
                            </a:solidFill>
                            <a:latin typeface="Cambria Math" panose="02040503050406030204" pitchFamily="18" charset="0"/>
                            <a:cs typeface="Arial" panose="020B0604020202020204" pitchFamily="34" charset="0"/>
                          </a:rPr>
                          <m:t>𝐶𝑢𝑠𝑡𝑜𝑚𝑒𝑟</m:t>
                        </m:r>
                        <m:r>
                          <a:rPr lang="en-US" sz="1400">
                            <a:solidFill>
                              <a:prstClr val="black"/>
                            </a:solidFill>
                            <a:latin typeface="Cambria Math" panose="02040503050406030204" pitchFamily="18" charset="0"/>
                            <a:cs typeface="Arial" panose="020B0604020202020204" pitchFamily="34" charset="0"/>
                          </a:rPr>
                          <m:t> </m:t>
                        </m:r>
                        <m:r>
                          <a:rPr lang="en-US" sz="1400">
                            <a:solidFill>
                              <a:prstClr val="black"/>
                            </a:solidFill>
                            <a:latin typeface="Cambria Math" panose="02040503050406030204" pitchFamily="18" charset="0"/>
                            <a:cs typeface="Arial" panose="020B0604020202020204" pitchFamily="34" charset="0"/>
                          </a:rPr>
                          <m:t>𝑅𝑒𝑛𝑡𝑒𝑛𝑡𝑖𝑜𝑛</m:t>
                        </m:r>
                        <m:r>
                          <a:rPr lang="en-US" sz="1400">
                            <a:solidFill>
                              <a:prstClr val="black"/>
                            </a:solidFill>
                            <a:latin typeface="Cambria Math" panose="02040503050406030204" pitchFamily="18" charset="0"/>
                            <a:cs typeface="Arial" panose="020B0604020202020204" pitchFamily="34" charset="0"/>
                          </a:rPr>
                          <m:t> (</m:t>
                        </m:r>
                        <m:r>
                          <a:rPr lang="en-US" sz="1400">
                            <a:solidFill>
                              <a:prstClr val="black"/>
                            </a:solidFill>
                            <a:latin typeface="Cambria Math" panose="02040503050406030204" pitchFamily="18" charset="0"/>
                            <a:cs typeface="Arial" panose="020B0604020202020204" pitchFamily="34" charset="0"/>
                          </a:rPr>
                          <m:t>𝑙𝑎𝑏𝑒𝑙</m:t>
                        </m:r>
                        <m:r>
                          <a:rPr lang="en-US" sz="1400">
                            <a:solidFill>
                              <a:prstClr val="black"/>
                            </a:solidFill>
                            <a:latin typeface="Cambria Math" panose="02040503050406030204" pitchFamily="18" charset="0"/>
                            <a:cs typeface="Arial" panose="020B0604020202020204" pitchFamily="34" charset="0"/>
                          </a:rPr>
                          <m:t> "1")</m:t>
                        </m:r>
                      </m:num>
                      <m:den>
                        <m:r>
                          <a:rPr lang="en-US" sz="1400">
                            <a:solidFill>
                              <a:prstClr val="black"/>
                            </a:solidFill>
                            <a:latin typeface="Cambria Math" panose="02040503050406030204" pitchFamily="18" charset="0"/>
                            <a:cs typeface="Arial" panose="020B0604020202020204" pitchFamily="34" charset="0"/>
                          </a:rPr>
                          <m:t>% </m:t>
                        </m:r>
                        <m:r>
                          <a:rPr lang="en-US" sz="1400">
                            <a:solidFill>
                              <a:prstClr val="black"/>
                            </a:solidFill>
                            <a:latin typeface="Cambria Math" panose="02040503050406030204" pitchFamily="18" charset="0"/>
                            <a:cs typeface="Arial" panose="020B0604020202020204" pitchFamily="34" charset="0"/>
                          </a:rPr>
                          <m:t>𝑜𝑓</m:t>
                        </m:r>
                        <m:r>
                          <a:rPr lang="en-US" sz="1400">
                            <a:solidFill>
                              <a:prstClr val="black"/>
                            </a:solidFill>
                            <a:latin typeface="Cambria Math" panose="02040503050406030204" pitchFamily="18" charset="0"/>
                            <a:cs typeface="Arial" panose="020B0604020202020204" pitchFamily="34" charset="0"/>
                          </a:rPr>
                          <m:t> </m:t>
                        </m:r>
                        <m:r>
                          <a:rPr lang="en-US" sz="1400">
                            <a:solidFill>
                              <a:prstClr val="black"/>
                            </a:solidFill>
                            <a:latin typeface="Cambria Math" panose="02040503050406030204" pitchFamily="18" charset="0"/>
                            <a:cs typeface="Arial" panose="020B0604020202020204" pitchFamily="34" charset="0"/>
                          </a:rPr>
                          <m:t>𝐶𝑢𝑠𝑡𝑜𝑚𝑒𝑟</m:t>
                        </m:r>
                        <m:r>
                          <a:rPr lang="en-US" sz="1400">
                            <a:solidFill>
                              <a:prstClr val="black"/>
                            </a:solidFill>
                            <a:latin typeface="Cambria Math" panose="02040503050406030204" pitchFamily="18" charset="0"/>
                            <a:cs typeface="Arial" panose="020B0604020202020204" pitchFamily="34" charset="0"/>
                          </a:rPr>
                          <m:t> </m:t>
                        </m:r>
                        <m:r>
                          <a:rPr lang="en-US" sz="1400">
                            <a:solidFill>
                              <a:prstClr val="black"/>
                            </a:solidFill>
                            <a:latin typeface="Cambria Math" panose="02040503050406030204" pitchFamily="18" charset="0"/>
                            <a:cs typeface="Arial" panose="020B0604020202020204" pitchFamily="34" charset="0"/>
                          </a:rPr>
                          <m:t>𝐶h𝑢𝑟𝑛</m:t>
                        </m:r>
                        <m:r>
                          <a:rPr lang="en-US" sz="1400">
                            <a:solidFill>
                              <a:prstClr val="black"/>
                            </a:solidFill>
                            <a:latin typeface="Cambria Math" panose="02040503050406030204" pitchFamily="18" charset="0"/>
                            <a:cs typeface="Arial" panose="020B0604020202020204" pitchFamily="34" charset="0"/>
                          </a:rPr>
                          <m:t> (</m:t>
                        </m:r>
                        <m:r>
                          <a:rPr lang="en-US" sz="1400">
                            <a:solidFill>
                              <a:prstClr val="black"/>
                            </a:solidFill>
                            <a:latin typeface="Cambria Math" panose="02040503050406030204" pitchFamily="18" charset="0"/>
                            <a:cs typeface="Arial" panose="020B0604020202020204" pitchFamily="34" charset="0"/>
                          </a:rPr>
                          <m:t>𝑙𝑎𝑏𝑙𝑒</m:t>
                        </m:r>
                        <m:r>
                          <a:rPr lang="en-US" sz="1400" b="0" i="0" smtClean="0">
                            <a:solidFill>
                              <a:prstClr val="black"/>
                            </a:solidFill>
                            <a:latin typeface="Cambria Math" panose="02040503050406030204" pitchFamily="18" charset="0"/>
                            <a:cs typeface="Arial" panose="020B0604020202020204" pitchFamily="34" charset="0"/>
                          </a:rPr>
                          <m:t> </m:t>
                        </m:r>
                        <m:r>
                          <a:rPr lang="en-US" sz="1400">
                            <a:solidFill>
                              <a:prstClr val="black"/>
                            </a:solidFill>
                            <a:latin typeface="Cambria Math" panose="02040503050406030204" pitchFamily="18" charset="0"/>
                            <a:cs typeface="Arial" panose="020B0604020202020204" pitchFamily="34" charset="0"/>
                          </a:rPr>
                          <m:t>"0")</m:t>
                        </m:r>
                      </m:den>
                    </m:f>
                    <m:r>
                      <a:rPr lang="en-US" sz="1400">
                        <a:solidFill>
                          <a:prstClr val="black"/>
                        </a:solidFill>
                        <a:latin typeface="Cambria Math" panose="02040503050406030204" pitchFamily="18" charset="0"/>
                        <a:cs typeface="Arial" panose="020B0604020202020204" pitchFamily="34" charset="0"/>
                      </a:rPr>
                      <m:t> )</m:t>
                    </m:r>
                  </m:oMath>
                </a14:m>
                <a:endParaRPr lang="en-US" sz="1400" dirty="0" smtClean="0">
                  <a:solidFill>
                    <a:prstClr val="black"/>
                  </a:solidFill>
                  <a:latin typeface="Arial" panose="020B0604020202020204" pitchFamily="34" charset="0"/>
                  <a:cs typeface="Arial" panose="020B0604020202020204" pitchFamily="34" charset="0"/>
                </a:endParaRPr>
              </a:p>
              <a:p>
                <a:endParaRPr lang="en-US" sz="1400" dirty="0" smtClean="0">
                  <a:solidFill>
                    <a:prstClr val="black"/>
                  </a:solidFill>
                  <a:latin typeface="Arial" panose="020B0604020202020204" pitchFamily="34" charset="0"/>
                  <a:cs typeface="Arial" panose="020B0604020202020204" pitchFamily="34" charset="0"/>
                </a:endParaRPr>
              </a:p>
              <a:p>
                <a:r>
                  <a:rPr lang="en-US" sz="1400" dirty="0">
                    <a:solidFill>
                      <a:prstClr val="black"/>
                    </a:solidFill>
                    <a:latin typeface="Arial" panose="020B0604020202020204" pitchFamily="34" charset="0"/>
                    <a:cs typeface="Arial" panose="020B0604020202020204" pitchFamily="34" charset="0"/>
                  </a:rPr>
                  <a:t> </a:t>
                </a:r>
                <a:r>
                  <a:rPr lang="en-US" sz="1400" dirty="0" smtClean="0">
                    <a:solidFill>
                      <a:prstClr val="black"/>
                    </a:solidFill>
                    <a:latin typeface="Arial" panose="020B0604020202020204" pitchFamily="34" charset="0"/>
                    <a:cs typeface="Arial" panose="020B0604020202020204" pitchFamily="34" charset="0"/>
                  </a:rPr>
                  <a:t>  IV</a:t>
                </a:r>
                <a:r>
                  <a:rPr lang="en-US" sz="1100" dirty="0" smtClean="0">
                    <a:solidFill>
                      <a:prstClr val="black"/>
                    </a:solidFill>
                    <a:latin typeface="Arial" panose="020B0604020202020204" pitchFamily="34" charset="0"/>
                    <a:cs typeface="Arial" panose="020B0604020202020204" pitchFamily="34" charset="0"/>
                  </a:rPr>
                  <a:t> </a:t>
                </a:r>
                <a:r>
                  <a:rPr lang="en-US" sz="1100" dirty="0">
                    <a:solidFill>
                      <a:prstClr val="black"/>
                    </a:solidFill>
                    <a:latin typeface="Arial" panose="020B0604020202020204" pitchFamily="34" charset="0"/>
                    <a:cs typeface="Arial" panose="020B0604020202020204" pitchFamily="34" charset="0"/>
                  </a:rPr>
                  <a:t>= ∑ </a:t>
                </a:r>
                <a14:m>
                  <m:oMath xmlns:m="http://schemas.openxmlformats.org/officeDocument/2006/math">
                    <m:r>
                      <a:rPr lang="en-US" sz="1100">
                        <a:solidFill>
                          <a:prstClr val="black"/>
                        </a:solidFill>
                        <a:latin typeface="Cambria Math" panose="02040503050406030204" pitchFamily="18" charset="0"/>
                        <a:cs typeface="Arial" panose="020B0604020202020204" pitchFamily="34" charset="0"/>
                      </a:rPr>
                      <m:t>(% </m:t>
                    </m:r>
                    <m:r>
                      <a:rPr lang="en-US" sz="1100">
                        <a:solidFill>
                          <a:prstClr val="black"/>
                        </a:solidFill>
                        <a:latin typeface="Cambria Math" panose="02040503050406030204" pitchFamily="18" charset="0"/>
                        <a:cs typeface="Arial" panose="020B0604020202020204" pitchFamily="34" charset="0"/>
                      </a:rPr>
                      <m:t>𝑜𝑓</m:t>
                    </m:r>
                    <m:r>
                      <a:rPr lang="en-US" sz="1100">
                        <a:solidFill>
                          <a:prstClr val="black"/>
                        </a:solidFill>
                        <a:latin typeface="Cambria Math" panose="02040503050406030204" pitchFamily="18" charset="0"/>
                        <a:cs typeface="Arial" panose="020B0604020202020204" pitchFamily="34" charset="0"/>
                      </a:rPr>
                      <m:t> </m:t>
                    </m:r>
                    <m:r>
                      <a:rPr lang="en-US" sz="1100">
                        <a:solidFill>
                          <a:prstClr val="black"/>
                        </a:solidFill>
                        <a:latin typeface="Cambria Math" panose="02040503050406030204" pitchFamily="18" charset="0"/>
                        <a:cs typeface="Arial" panose="020B0604020202020204" pitchFamily="34" charset="0"/>
                      </a:rPr>
                      <m:t>𝐶𝑢𝑠𝑡𝑜𝑚𝑒𝑟</m:t>
                    </m:r>
                    <m:r>
                      <a:rPr lang="en-US" sz="1100">
                        <a:solidFill>
                          <a:prstClr val="black"/>
                        </a:solidFill>
                        <a:latin typeface="Cambria Math" panose="02040503050406030204" pitchFamily="18" charset="0"/>
                        <a:cs typeface="Arial" panose="020B0604020202020204" pitchFamily="34" charset="0"/>
                      </a:rPr>
                      <m:t> </m:t>
                    </m:r>
                    <m:r>
                      <a:rPr lang="en-US" sz="1100">
                        <a:solidFill>
                          <a:prstClr val="black"/>
                        </a:solidFill>
                        <a:latin typeface="Cambria Math" panose="02040503050406030204" pitchFamily="18" charset="0"/>
                        <a:cs typeface="Arial" panose="020B0604020202020204" pitchFamily="34" charset="0"/>
                      </a:rPr>
                      <m:t>𝑅𝑒𝑛𝑡𝑒𝑛𝑡𝑖𝑜𝑛</m:t>
                    </m:r>
                    <m:r>
                      <a:rPr lang="en-US" sz="1100">
                        <a:solidFill>
                          <a:prstClr val="black"/>
                        </a:solidFill>
                        <a:latin typeface="Cambria Math" panose="02040503050406030204" pitchFamily="18" charset="0"/>
                        <a:cs typeface="Arial" panose="020B0604020202020204" pitchFamily="34" charset="0"/>
                      </a:rPr>
                      <m:t> (</m:t>
                    </m:r>
                    <m:r>
                      <a:rPr lang="en-US" sz="1100">
                        <a:solidFill>
                          <a:prstClr val="black"/>
                        </a:solidFill>
                        <a:latin typeface="Cambria Math" panose="02040503050406030204" pitchFamily="18" charset="0"/>
                        <a:cs typeface="Arial" panose="020B0604020202020204" pitchFamily="34" charset="0"/>
                      </a:rPr>
                      <m:t>𝑙𝑎𝑏𝑒𝑙</m:t>
                    </m:r>
                    <m:r>
                      <a:rPr lang="en-US" sz="1100">
                        <a:solidFill>
                          <a:prstClr val="black"/>
                        </a:solidFill>
                        <a:latin typeface="Cambria Math" panose="02040503050406030204" pitchFamily="18" charset="0"/>
                        <a:cs typeface="Arial" panose="020B0604020202020204" pitchFamily="34" charset="0"/>
                      </a:rPr>
                      <m:t> "1") </m:t>
                    </m:r>
                  </m:oMath>
                </a14:m>
                <a:r>
                  <a:rPr lang="en-US" sz="1100" dirty="0">
                    <a:solidFill>
                      <a:prstClr val="black"/>
                    </a:solidFill>
                    <a:latin typeface="Arial" panose="020B0604020202020204" pitchFamily="34" charset="0"/>
                    <a:cs typeface="Arial" panose="020B0604020202020204" pitchFamily="34" charset="0"/>
                  </a:rPr>
                  <a:t>-</a:t>
                </a:r>
                <a14:m>
                  <m:oMath xmlns:m="http://schemas.openxmlformats.org/officeDocument/2006/math">
                    <m:r>
                      <a:rPr lang="en-US" sz="1100">
                        <a:solidFill>
                          <a:prstClr val="black"/>
                        </a:solidFill>
                        <a:latin typeface="Cambria Math" panose="02040503050406030204" pitchFamily="18" charset="0"/>
                        <a:cs typeface="Arial" panose="020B0604020202020204" pitchFamily="34" charset="0"/>
                      </a:rPr>
                      <m:t>% </m:t>
                    </m:r>
                    <m:r>
                      <a:rPr lang="en-US" sz="1100">
                        <a:solidFill>
                          <a:prstClr val="black"/>
                        </a:solidFill>
                        <a:latin typeface="Cambria Math" panose="02040503050406030204" pitchFamily="18" charset="0"/>
                        <a:cs typeface="Arial" panose="020B0604020202020204" pitchFamily="34" charset="0"/>
                      </a:rPr>
                      <m:t>𝑜𝑓</m:t>
                    </m:r>
                    <m:r>
                      <a:rPr lang="en-US" sz="1100">
                        <a:solidFill>
                          <a:prstClr val="black"/>
                        </a:solidFill>
                        <a:latin typeface="Cambria Math" panose="02040503050406030204" pitchFamily="18" charset="0"/>
                        <a:cs typeface="Arial" panose="020B0604020202020204" pitchFamily="34" charset="0"/>
                      </a:rPr>
                      <m:t> </m:t>
                    </m:r>
                    <m:r>
                      <a:rPr lang="en-US" sz="1100">
                        <a:solidFill>
                          <a:prstClr val="black"/>
                        </a:solidFill>
                        <a:latin typeface="Cambria Math" panose="02040503050406030204" pitchFamily="18" charset="0"/>
                        <a:cs typeface="Arial" panose="020B0604020202020204" pitchFamily="34" charset="0"/>
                      </a:rPr>
                      <m:t>𝐶𝑢𝑠𝑡𝑜𝑚𝑒𝑟</m:t>
                    </m:r>
                    <m:r>
                      <a:rPr lang="en-US" sz="1100">
                        <a:solidFill>
                          <a:prstClr val="black"/>
                        </a:solidFill>
                        <a:latin typeface="Cambria Math" panose="02040503050406030204" pitchFamily="18" charset="0"/>
                        <a:cs typeface="Arial" panose="020B0604020202020204" pitchFamily="34" charset="0"/>
                      </a:rPr>
                      <m:t> </m:t>
                    </m:r>
                    <m:r>
                      <a:rPr lang="en-US" sz="1100">
                        <a:solidFill>
                          <a:prstClr val="black"/>
                        </a:solidFill>
                        <a:latin typeface="Cambria Math" panose="02040503050406030204" pitchFamily="18" charset="0"/>
                        <a:cs typeface="Arial" panose="020B0604020202020204" pitchFamily="34" charset="0"/>
                      </a:rPr>
                      <m:t>𝐶h𝑢𝑟𝑛</m:t>
                    </m:r>
                    <m:r>
                      <a:rPr lang="en-US" sz="1100">
                        <a:solidFill>
                          <a:prstClr val="black"/>
                        </a:solidFill>
                        <a:latin typeface="Cambria Math" panose="02040503050406030204" pitchFamily="18" charset="0"/>
                        <a:cs typeface="Arial" panose="020B0604020202020204" pitchFamily="34" charset="0"/>
                      </a:rPr>
                      <m:t> (</m:t>
                    </m:r>
                    <m:r>
                      <a:rPr lang="en-US" sz="1100">
                        <a:solidFill>
                          <a:prstClr val="black"/>
                        </a:solidFill>
                        <a:latin typeface="Cambria Math" panose="02040503050406030204" pitchFamily="18" charset="0"/>
                        <a:cs typeface="Arial" panose="020B0604020202020204" pitchFamily="34" charset="0"/>
                      </a:rPr>
                      <m:t>𝑙𝑎𝑏𝑙𝑒</m:t>
                    </m:r>
                    <m:r>
                      <a:rPr lang="en-US" sz="1100">
                        <a:solidFill>
                          <a:prstClr val="black"/>
                        </a:solidFill>
                        <a:latin typeface="Cambria Math" panose="02040503050406030204" pitchFamily="18" charset="0"/>
                        <a:cs typeface="Arial" panose="020B0604020202020204" pitchFamily="34" charset="0"/>
                      </a:rPr>
                      <m:t> "0")</m:t>
                    </m:r>
                  </m:oMath>
                </a14:m>
                <a:r>
                  <a:rPr lang="en-US" sz="1100" dirty="0">
                    <a:solidFill>
                      <a:prstClr val="black"/>
                    </a:solidFill>
                    <a:latin typeface="Arial" panose="020B0604020202020204" pitchFamily="34" charset="0"/>
                    <a:cs typeface="Arial" panose="020B0604020202020204" pitchFamily="34" charset="0"/>
                  </a:rPr>
                  <a:t>) </a:t>
                </a:r>
                <a:endParaRPr lang="en-US" sz="1100" dirty="0" smtClean="0">
                  <a:solidFill>
                    <a:prstClr val="black"/>
                  </a:solidFill>
                  <a:latin typeface="Arial" panose="020B0604020202020204" pitchFamily="34" charset="0"/>
                  <a:cs typeface="Arial" panose="020B0604020202020204" pitchFamily="34" charset="0"/>
                </a:endParaRPr>
              </a:p>
              <a:p>
                <a:r>
                  <a:rPr lang="en-US" sz="1100" dirty="0">
                    <a:solidFill>
                      <a:prstClr val="black"/>
                    </a:solidFill>
                    <a:latin typeface="Arial" panose="020B0604020202020204" pitchFamily="34" charset="0"/>
                    <a:cs typeface="Arial" panose="020B0604020202020204" pitchFamily="34" charset="0"/>
                  </a:rPr>
                  <a:t> </a:t>
                </a:r>
                <a:r>
                  <a:rPr lang="en-US" sz="1100" dirty="0" smtClean="0">
                    <a:solidFill>
                      <a:prstClr val="black"/>
                    </a:solidFill>
                    <a:latin typeface="Arial" panose="020B0604020202020204" pitchFamily="34" charset="0"/>
                    <a:cs typeface="Arial" panose="020B0604020202020204" pitchFamily="34" charset="0"/>
                  </a:rPr>
                  <a:t>           * </a:t>
                </a:r>
                <a:r>
                  <a:rPr lang="en-US" sz="1100" dirty="0">
                    <a:solidFill>
                      <a:prstClr val="black"/>
                    </a:solidFill>
                    <a:latin typeface="Arial" panose="020B0604020202020204" pitchFamily="34" charset="0"/>
                    <a:cs typeface="Arial" panose="020B0604020202020204" pitchFamily="34" charset="0"/>
                  </a:rPr>
                  <a:t>WOE</a:t>
                </a:r>
              </a:p>
              <a:p>
                <a:pPr marL="285750" lvl="0" indent="-28575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53612" y="1805526"/>
                <a:ext cx="5495925" cy="3836435"/>
              </a:xfrm>
              <a:prstGeom prst="rect">
                <a:avLst/>
              </a:prstGeom>
              <a:blipFill>
                <a:blip r:embed="rId2"/>
                <a:stretch>
                  <a:fillRect l="-111"/>
                </a:stretch>
              </a:blipFill>
            </p:spPr>
            <p:txBody>
              <a:bodyPr/>
              <a:lstStyle/>
              <a:p>
                <a:r>
                  <a:rPr 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75" y="1673782"/>
            <a:ext cx="4967651" cy="2933366"/>
          </a:xfrm>
          <a:prstGeom prst="rect">
            <a:avLst/>
          </a:prstGeom>
        </p:spPr>
      </p:pic>
      <p:sp>
        <p:nvSpPr>
          <p:cNvPr id="8" name="矩形 7"/>
          <p:cNvSpPr/>
          <p:nvPr/>
        </p:nvSpPr>
        <p:spPr>
          <a:xfrm>
            <a:off x="6238875" y="4716448"/>
            <a:ext cx="5657850" cy="954107"/>
          </a:xfrm>
          <a:prstGeom prst="rect">
            <a:avLst/>
          </a:prstGeom>
        </p:spPr>
        <p:txBody>
          <a:bodyPr wrap="square">
            <a:spAutoFit/>
          </a:bodyPr>
          <a:lstStyle/>
          <a:p>
            <a:pPr marL="285750" lvl="0" indent="-28575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Information value helps to rank/screen variables on the basis of their </a:t>
            </a:r>
            <a:r>
              <a:rPr lang="en-US" sz="1400" dirty="0" smtClean="0">
                <a:solidFill>
                  <a:prstClr val="black"/>
                </a:solidFill>
                <a:latin typeface="Arial" panose="020B0604020202020204" pitchFamily="34" charset="0"/>
                <a:cs typeface="Arial" panose="020B0604020202020204" pitchFamily="34" charset="0"/>
              </a:rPr>
              <a:t>importance</a:t>
            </a:r>
          </a:p>
          <a:p>
            <a:pPr marL="285750" lvl="0" indent="-28575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variables with least IV </a:t>
            </a:r>
            <a:r>
              <a:rPr lang="en-US" sz="1400" dirty="0" smtClean="0">
                <a:solidFill>
                  <a:prstClr val="black"/>
                </a:solidFill>
                <a:latin typeface="Arial" panose="020B0604020202020204" pitchFamily="34" charset="0"/>
                <a:cs typeface="Arial" panose="020B0604020202020204" pitchFamily="34" charset="0"/>
              </a:rPr>
              <a:t>value, ‘</a:t>
            </a:r>
            <a:r>
              <a:rPr lang="en-US" sz="1400" dirty="0" err="1" smtClean="0">
                <a:solidFill>
                  <a:prstClr val="black"/>
                </a:solidFill>
                <a:latin typeface="Arial" panose="020B0604020202020204" pitchFamily="34" charset="0"/>
                <a:cs typeface="Arial" panose="020B0604020202020204" pitchFamily="34" charset="0"/>
              </a:rPr>
              <a:t>lastpvgap</a:t>
            </a:r>
            <a:r>
              <a:rPr lang="en-US" sz="1400" dirty="0" smtClean="0">
                <a:solidFill>
                  <a:prstClr val="black"/>
                </a:solidFill>
                <a:latin typeface="Arial" panose="020B0604020202020204" pitchFamily="34" charset="0"/>
                <a:cs typeface="Arial" panose="020B0604020202020204" pitchFamily="34" charset="0"/>
              </a:rPr>
              <a:t>’ and ‘</a:t>
            </a:r>
            <a:r>
              <a:rPr lang="en-US" sz="1400" dirty="0" err="1" smtClean="0">
                <a:solidFill>
                  <a:prstClr val="black"/>
                </a:solidFill>
                <a:latin typeface="Arial" panose="020B0604020202020204" pitchFamily="34" charset="0"/>
                <a:cs typeface="Arial" panose="020B0604020202020204" pitchFamily="34" charset="0"/>
              </a:rPr>
              <a:t>sid</a:t>
            </a:r>
            <a:r>
              <a:rPr lang="en-US" sz="1400" dirty="0" smtClean="0">
                <a:solidFill>
                  <a:prstClr val="black"/>
                </a:solidFill>
                <a:latin typeface="Arial" panose="020B0604020202020204" pitchFamily="34" charset="0"/>
                <a:cs typeface="Arial" panose="020B0604020202020204" pitchFamily="34" charset="0"/>
              </a:rPr>
              <a:t>’, are eliminated</a:t>
            </a:r>
            <a:endParaRPr lang="en-US"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6351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1633</TotalTime>
  <Words>2345</Words>
  <Application>Microsoft Office PowerPoint</Application>
  <PresentationFormat>宽屏</PresentationFormat>
  <Paragraphs>538</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Airbnb Cereal Light</vt:lpstr>
      <vt:lpstr>Beirut</vt:lpstr>
      <vt:lpstr>Operator Mono</vt:lpstr>
      <vt:lpstr>等线</vt:lpstr>
      <vt:lpstr>等线 Light</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Weilin Han</dc:creator>
  <cp:lastModifiedBy>Weilin Han</cp:lastModifiedBy>
  <cp:revision>142</cp:revision>
  <dcterms:created xsi:type="dcterms:W3CDTF">2021-10-22T21:49:27Z</dcterms:created>
  <dcterms:modified xsi:type="dcterms:W3CDTF">2021-11-14T21:16:32Z</dcterms:modified>
</cp:coreProperties>
</file>